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99" r:id="rId3"/>
    <p:sldId id="382" r:id="rId4"/>
    <p:sldId id="295" r:id="rId5"/>
    <p:sldId id="257" r:id="rId6"/>
    <p:sldId id="259" r:id="rId7"/>
    <p:sldId id="261" r:id="rId8"/>
    <p:sldId id="262" r:id="rId9"/>
    <p:sldId id="302" r:id="rId10"/>
    <p:sldId id="303" r:id="rId11"/>
    <p:sldId id="381" r:id="rId12"/>
    <p:sldId id="296" r:id="rId13"/>
    <p:sldId id="297" r:id="rId14"/>
    <p:sldId id="298" r:id="rId15"/>
    <p:sldId id="301" r:id="rId16"/>
    <p:sldId id="304" r:id="rId17"/>
    <p:sldId id="305" r:id="rId18"/>
    <p:sldId id="312" r:id="rId19"/>
    <p:sldId id="306" r:id="rId20"/>
    <p:sldId id="309" r:id="rId21"/>
    <p:sldId id="308" r:id="rId22"/>
    <p:sldId id="307" r:id="rId23"/>
    <p:sldId id="300" r:id="rId24"/>
    <p:sldId id="359" r:id="rId25"/>
    <p:sldId id="360" r:id="rId26"/>
    <p:sldId id="361" r:id="rId27"/>
    <p:sldId id="362" r:id="rId28"/>
    <p:sldId id="379" r:id="rId29"/>
    <p:sldId id="38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3DDAD-2548-41F6-8A29-5F7A76980A4B}" type="datetimeFigureOut">
              <a:rPr lang="zh-CN" altLang="en-US" smtClean="0"/>
              <a:t>2020/11/19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22B17-6A26-4391-B4FC-E003F3D10DAE}" type="slidenum">
              <a:rPr lang="zh-CN" altLang="en-US" smtClean="0"/>
              <a:t>‹#›</a:t>
            </a:fld>
            <a:endParaRPr lang="zh-CN" altLang="en-US"/>
          </a:p>
        </p:txBody>
      </p:sp>
    </p:spTree>
    <p:extLst>
      <p:ext uri="{BB962C8B-B14F-4D97-AF65-F5344CB8AC3E}">
        <p14:creationId xmlns:p14="http://schemas.microsoft.com/office/powerpoint/2010/main" val="98624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10</a:t>
            </a:fld>
            <a:endParaRPr lang="zh-CN" altLang="en-US"/>
          </a:p>
        </p:txBody>
      </p:sp>
    </p:spTree>
    <p:extLst>
      <p:ext uri="{BB962C8B-B14F-4D97-AF65-F5344CB8AC3E}">
        <p14:creationId xmlns:p14="http://schemas.microsoft.com/office/powerpoint/2010/main" val="2320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11</a:t>
            </a:fld>
            <a:endParaRPr lang="zh-CN" altLang="en-US"/>
          </a:p>
        </p:txBody>
      </p:sp>
    </p:spTree>
    <p:extLst>
      <p:ext uri="{BB962C8B-B14F-4D97-AF65-F5344CB8AC3E}">
        <p14:creationId xmlns:p14="http://schemas.microsoft.com/office/powerpoint/2010/main" val="37884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12</a:t>
            </a:fld>
            <a:endParaRPr lang="zh-CN" altLang="en-US"/>
          </a:p>
        </p:txBody>
      </p:sp>
    </p:spTree>
    <p:extLst>
      <p:ext uri="{BB962C8B-B14F-4D97-AF65-F5344CB8AC3E}">
        <p14:creationId xmlns:p14="http://schemas.microsoft.com/office/powerpoint/2010/main" val="118998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13</a:t>
            </a:fld>
            <a:endParaRPr lang="zh-CN" altLang="en-US"/>
          </a:p>
        </p:txBody>
      </p:sp>
    </p:spTree>
    <p:extLst>
      <p:ext uri="{BB962C8B-B14F-4D97-AF65-F5344CB8AC3E}">
        <p14:creationId xmlns:p14="http://schemas.microsoft.com/office/powerpoint/2010/main" val="3542850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14</a:t>
            </a:fld>
            <a:endParaRPr lang="zh-CN" altLang="en-US"/>
          </a:p>
        </p:txBody>
      </p:sp>
    </p:spTree>
    <p:extLst>
      <p:ext uri="{BB962C8B-B14F-4D97-AF65-F5344CB8AC3E}">
        <p14:creationId xmlns:p14="http://schemas.microsoft.com/office/powerpoint/2010/main" val="2481454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15</a:t>
            </a:fld>
            <a:endParaRPr lang="zh-CN" altLang="en-US"/>
          </a:p>
        </p:txBody>
      </p:sp>
    </p:spTree>
    <p:extLst>
      <p:ext uri="{BB962C8B-B14F-4D97-AF65-F5344CB8AC3E}">
        <p14:creationId xmlns:p14="http://schemas.microsoft.com/office/powerpoint/2010/main" val="1891613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16</a:t>
            </a:fld>
            <a:endParaRPr lang="zh-CN" altLang="en-US"/>
          </a:p>
        </p:txBody>
      </p:sp>
    </p:spTree>
    <p:extLst>
      <p:ext uri="{BB962C8B-B14F-4D97-AF65-F5344CB8AC3E}">
        <p14:creationId xmlns:p14="http://schemas.microsoft.com/office/powerpoint/2010/main" val="3271431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17</a:t>
            </a:fld>
            <a:endParaRPr lang="zh-CN" altLang="en-US"/>
          </a:p>
        </p:txBody>
      </p:sp>
    </p:spTree>
    <p:extLst>
      <p:ext uri="{BB962C8B-B14F-4D97-AF65-F5344CB8AC3E}">
        <p14:creationId xmlns:p14="http://schemas.microsoft.com/office/powerpoint/2010/main" val="197279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18</a:t>
            </a:fld>
            <a:endParaRPr lang="zh-CN" altLang="en-US"/>
          </a:p>
        </p:txBody>
      </p:sp>
    </p:spTree>
    <p:extLst>
      <p:ext uri="{BB962C8B-B14F-4D97-AF65-F5344CB8AC3E}">
        <p14:creationId xmlns:p14="http://schemas.microsoft.com/office/powerpoint/2010/main" val="681219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19</a:t>
            </a:fld>
            <a:endParaRPr lang="zh-CN" altLang="en-US"/>
          </a:p>
        </p:txBody>
      </p:sp>
    </p:spTree>
    <p:extLst>
      <p:ext uri="{BB962C8B-B14F-4D97-AF65-F5344CB8AC3E}">
        <p14:creationId xmlns:p14="http://schemas.microsoft.com/office/powerpoint/2010/main" val="215205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a:t>
            </a:fld>
            <a:endParaRPr lang="zh-CN" altLang="en-US"/>
          </a:p>
        </p:txBody>
      </p:sp>
    </p:spTree>
    <p:extLst>
      <p:ext uri="{BB962C8B-B14F-4D97-AF65-F5344CB8AC3E}">
        <p14:creationId xmlns:p14="http://schemas.microsoft.com/office/powerpoint/2010/main" val="1677023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20</a:t>
            </a:fld>
            <a:endParaRPr lang="zh-CN" altLang="en-US"/>
          </a:p>
        </p:txBody>
      </p:sp>
    </p:spTree>
    <p:extLst>
      <p:ext uri="{BB962C8B-B14F-4D97-AF65-F5344CB8AC3E}">
        <p14:creationId xmlns:p14="http://schemas.microsoft.com/office/powerpoint/2010/main" val="8844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21</a:t>
            </a:fld>
            <a:endParaRPr lang="zh-CN" altLang="en-US"/>
          </a:p>
        </p:txBody>
      </p:sp>
    </p:spTree>
    <p:extLst>
      <p:ext uri="{BB962C8B-B14F-4D97-AF65-F5344CB8AC3E}">
        <p14:creationId xmlns:p14="http://schemas.microsoft.com/office/powerpoint/2010/main" val="92042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22</a:t>
            </a:fld>
            <a:endParaRPr lang="zh-CN" altLang="en-US"/>
          </a:p>
        </p:txBody>
      </p:sp>
    </p:spTree>
    <p:extLst>
      <p:ext uri="{BB962C8B-B14F-4D97-AF65-F5344CB8AC3E}">
        <p14:creationId xmlns:p14="http://schemas.microsoft.com/office/powerpoint/2010/main" val="852121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23</a:t>
            </a:fld>
            <a:endParaRPr lang="zh-CN" altLang="en-US"/>
          </a:p>
        </p:txBody>
      </p:sp>
    </p:spTree>
    <p:extLst>
      <p:ext uri="{BB962C8B-B14F-4D97-AF65-F5344CB8AC3E}">
        <p14:creationId xmlns:p14="http://schemas.microsoft.com/office/powerpoint/2010/main" val="3275724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25</a:t>
            </a:fld>
            <a:endParaRPr lang="zh-CN" altLang="en-US"/>
          </a:p>
        </p:txBody>
      </p:sp>
    </p:spTree>
    <p:extLst>
      <p:ext uri="{BB962C8B-B14F-4D97-AF65-F5344CB8AC3E}">
        <p14:creationId xmlns:p14="http://schemas.microsoft.com/office/powerpoint/2010/main" val="3130480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26</a:t>
            </a:fld>
            <a:endParaRPr lang="zh-CN" altLang="en-US"/>
          </a:p>
        </p:txBody>
      </p:sp>
    </p:spTree>
    <p:extLst>
      <p:ext uri="{BB962C8B-B14F-4D97-AF65-F5344CB8AC3E}">
        <p14:creationId xmlns:p14="http://schemas.microsoft.com/office/powerpoint/2010/main" val="3156472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27</a:t>
            </a:fld>
            <a:endParaRPr lang="zh-CN" altLang="en-US"/>
          </a:p>
        </p:txBody>
      </p:sp>
    </p:spTree>
    <p:extLst>
      <p:ext uri="{BB962C8B-B14F-4D97-AF65-F5344CB8AC3E}">
        <p14:creationId xmlns:p14="http://schemas.microsoft.com/office/powerpoint/2010/main" val="188133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3</a:t>
            </a:fld>
            <a:endParaRPr lang="zh-CN" altLang="en-US"/>
          </a:p>
        </p:txBody>
      </p:sp>
    </p:spTree>
    <p:extLst>
      <p:ext uri="{BB962C8B-B14F-4D97-AF65-F5344CB8AC3E}">
        <p14:creationId xmlns:p14="http://schemas.microsoft.com/office/powerpoint/2010/main" val="281594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4</a:t>
            </a:fld>
            <a:endParaRPr lang="zh-CN" altLang="en-US"/>
          </a:p>
        </p:txBody>
      </p:sp>
    </p:spTree>
    <p:extLst>
      <p:ext uri="{BB962C8B-B14F-4D97-AF65-F5344CB8AC3E}">
        <p14:creationId xmlns:p14="http://schemas.microsoft.com/office/powerpoint/2010/main" val="154824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5</a:t>
            </a:fld>
            <a:endParaRPr lang="zh-CN" altLang="en-US"/>
          </a:p>
        </p:txBody>
      </p:sp>
    </p:spTree>
    <p:extLst>
      <p:ext uri="{BB962C8B-B14F-4D97-AF65-F5344CB8AC3E}">
        <p14:creationId xmlns:p14="http://schemas.microsoft.com/office/powerpoint/2010/main" val="11899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6</a:t>
            </a:fld>
            <a:endParaRPr lang="zh-CN" altLang="en-US"/>
          </a:p>
        </p:txBody>
      </p:sp>
    </p:spTree>
    <p:extLst>
      <p:ext uri="{BB962C8B-B14F-4D97-AF65-F5344CB8AC3E}">
        <p14:creationId xmlns:p14="http://schemas.microsoft.com/office/powerpoint/2010/main" val="248145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7</a:t>
            </a:fld>
            <a:endParaRPr lang="zh-CN" altLang="en-US"/>
          </a:p>
        </p:txBody>
      </p:sp>
    </p:spTree>
    <p:extLst>
      <p:ext uri="{BB962C8B-B14F-4D97-AF65-F5344CB8AC3E}">
        <p14:creationId xmlns:p14="http://schemas.microsoft.com/office/powerpoint/2010/main" val="58960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8</a:t>
            </a:fld>
            <a:endParaRPr lang="zh-CN" altLang="en-US"/>
          </a:p>
        </p:txBody>
      </p:sp>
    </p:spTree>
    <p:extLst>
      <p:ext uri="{BB962C8B-B14F-4D97-AF65-F5344CB8AC3E}">
        <p14:creationId xmlns:p14="http://schemas.microsoft.com/office/powerpoint/2010/main" val="257551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C062E-B3E0-4CC7-BBF7-20CA2951043A}" type="slidenum">
              <a:rPr lang="zh-CN" altLang="en-US" smtClean="0"/>
              <a:t>9</a:t>
            </a:fld>
            <a:endParaRPr lang="zh-CN" altLang="en-US"/>
          </a:p>
        </p:txBody>
      </p:sp>
    </p:spTree>
    <p:extLst>
      <p:ext uri="{BB962C8B-B14F-4D97-AF65-F5344CB8AC3E}">
        <p14:creationId xmlns:p14="http://schemas.microsoft.com/office/powerpoint/2010/main" val="93697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9B729-E5FA-4676-B35E-D9B6EAF2F1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E5F9F7E-5820-4CBD-BA51-1D87871458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74963A-6278-40FF-8436-D7CEC403EB8E}"/>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540FB55C-5F27-4AA6-9412-94255D3428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D111FB-0CB6-4363-86AF-A7D68CA3DFC8}"/>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41224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604A7-5D84-409C-8E7A-66FAFBD0BB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2C2B97-0159-4543-B3B6-EE68DE3FDFA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E394A9-BCCB-4662-BE7A-9724F0CC579E}"/>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2C7A0CC1-139A-4733-8C08-F9B9A899E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38BDE-CC1B-4EE6-8F07-C7246B18B83F}"/>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270812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5BE1F0-6B38-45AA-99B6-D0AF8CBA7C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D2C1EB-197E-4CB6-A44D-1A0AFA5CA1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E6E5D-0C12-4009-AF23-5DF678BF267F}"/>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B75112A2-ABEB-490A-BB86-C1F003B6A9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0B09E2-01F6-4706-A903-C342F6C5CDAE}"/>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218546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31E30-22D6-46C1-A5E0-D66D3CBDE7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A778A0-A279-4B7C-BC5E-940C1D32418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882F5C-EB89-4D59-80D0-72186C06FB30}"/>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05DE6059-81C9-4AA4-BD2E-0FD92DE0AE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FE1413-5567-4B59-9E4E-5AD3F5457C82}"/>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108318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B7AC3-8575-4776-8249-CBC8F37A24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1F309D-1961-487F-B147-0F484A96B7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071CDA-E09F-4F21-A977-D2421C1899D6}"/>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71FF085E-2CC4-4D3E-A879-6FF6F9E43D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60B50B-8B83-44F6-8D5F-3796F014F7A8}"/>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203929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BD298-5E97-46E1-874A-8E4D9C37CE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D38131-83E2-492F-A329-D62810072C0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304788-5C1A-4F7C-82FD-3AAFAE9A1C8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BC53950-A467-4F8B-9222-1B60A016F845}"/>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6" name="页脚占位符 5">
            <a:extLst>
              <a:ext uri="{FF2B5EF4-FFF2-40B4-BE49-F238E27FC236}">
                <a16:creationId xmlns:a16="http://schemas.microsoft.com/office/drawing/2014/main" id="{2BB8C280-707F-4D99-8AC2-EE54D380CA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7C3844-C5D9-4542-8D9A-313699F3BB5F}"/>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3900842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94819-4668-4E3C-99B7-BF6823B638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99759B-38E8-432D-8EFE-97D7C4A03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31C7A1-E78F-4946-8A76-F782FC8847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5434254-6DD9-4BA8-B7C9-33B63ED5CF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8239F9C-35AD-4004-870B-63215B91B3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CADE44-068A-49CA-8D97-9C28EB2666EE}"/>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8" name="页脚占位符 7">
            <a:extLst>
              <a:ext uri="{FF2B5EF4-FFF2-40B4-BE49-F238E27FC236}">
                <a16:creationId xmlns:a16="http://schemas.microsoft.com/office/drawing/2014/main" id="{39E8B4F7-F6BA-4F1D-9599-D17AFB9D37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5D46C3-1738-4443-8F54-150BCF65BFFB}"/>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116521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6511A-5F55-4FA1-910B-871F943E41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8F94459-9F5E-425E-A32E-189C76BC79C2}"/>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4" name="页脚占位符 3">
            <a:extLst>
              <a:ext uri="{FF2B5EF4-FFF2-40B4-BE49-F238E27FC236}">
                <a16:creationId xmlns:a16="http://schemas.microsoft.com/office/drawing/2014/main" id="{C1C25269-1B25-466D-BF9D-A61B7F9B837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3FEA162-1243-4C47-B375-F081D2184AE5}"/>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240290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54C090-1F3F-4A14-84A4-0D1F62727899}"/>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3" name="页脚占位符 2">
            <a:extLst>
              <a:ext uri="{FF2B5EF4-FFF2-40B4-BE49-F238E27FC236}">
                <a16:creationId xmlns:a16="http://schemas.microsoft.com/office/drawing/2014/main" id="{3BEA712D-4C62-44D2-9AFB-794B144182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D7A6D6-4402-49AB-90B2-839F815695AD}"/>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163773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A53E-9CC7-4185-A8A7-357D25C2D8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25466D6-1802-4DB5-9062-AE82AA5BC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E09489A-EBAB-48F7-919B-CC79568050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E6C011-416C-4D95-A05D-13992168C691}"/>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6" name="页脚占位符 5">
            <a:extLst>
              <a:ext uri="{FF2B5EF4-FFF2-40B4-BE49-F238E27FC236}">
                <a16:creationId xmlns:a16="http://schemas.microsoft.com/office/drawing/2014/main" id="{294708E8-8C8C-47D7-B154-99DBD77B9C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2D566D-FA40-4192-ADCB-E045FC032BD4}"/>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3881121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FF58F-6A30-420D-B765-808A42790C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A089D3-0B26-458B-97EA-E6DDA080E2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EB696D6-23F0-4D33-81E6-5F28E7884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F694400-0129-443F-88F6-AE807BC70B0C}"/>
              </a:ext>
            </a:extLst>
          </p:cNvPr>
          <p:cNvSpPr>
            <a:spLocks noGrp="1"/>
          </p:cNvSpPr>
          <p:nvPr>
            <p:ph type="dt" sz="half" idx="10"/>
          </p:nvPr>
        </p:nvSpPr>
        <p:spPr/>
        <p:txBody>
          <a:bodyPr/>
          <a:lstStyle/>
          <a:p>
            <a:fld id="{20FB253A-9674-466E-A4C4-C7D0D33D8866}" type="datetimeFigureOut">
              <a:rPr lang="zh-CN" altLang="en-US" smtClean="0"/>
              <a:t>2020/11/19</a:t>
            </a:fld>
            <a:endParaRPr lang="zh-CN" altLang="en-US"/>
          </a:p>
        </p:txBody>
      </p:sp>
      <p:sp>
        <p:nvSpPr>
          <p:cNvPr id="6" name="页脚占位符 5">
            <a:extLst>
              <a:ext uri="{FF2B5EF4-FFF2-40B4-BE49-F238E27FC236}">
                <a16:creationId xmlns:a16="http://schemas.microsoft.com/office/drawing/2014/main" id="{AFEDB757-CB92-4726-A95F-8689648829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7165BA-5A1C-4F3E-A334-CC45A572E337}"/>
              </a:ext>
            </a:extLst>
          </p:cNvPr>
          <p:cNvSpPr>
            <a:spLocks noGrp="1"/>
          </p:cNvSpPr>
          <p:nvPr>
            <p:ph type="sldNum" sz="quarter" idx="12"/>
          </p:nvPr>
        </p:nvSpPr>
        <p:spPr/>
        <p:txBody>
          <a:body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3305389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1DFA39-A45F-47EC-948F-0156BCBA4B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7888E8-AA3F-445C-B11B-7AB6449EF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FDD85F-AD31-459B-8183-A4125EC8D9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B253A-9674-466E-A4C4-C7D0D33D886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B719CE64-02EE-4A4A-8204-CEAC14012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162B2AC-1B23-4655-BF06-A1239B473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3783C-C90C-48F8-B9AE-F13C3FA99F66}" type="slidenum">
              <a:rPr lang="zh-CN" altLang="en-US" smtClean="0"/>
              <a:t>‹#›</a:t>
            </a:fld>
            <a:endParaRPr lang="zh-CN" altLang="en-US"/>
          </a:p>
        </p:txBody>
      </p:sp>
    </p:spTree>
    <p:extLst>
      <p:ext uri="{BB962C8B-B14F-4D97-AF65-F5344CB8AC3E}">
        <p14:creationId xmlns:p14="http://schemas.microsoft.com/office/powerpoint/2010/main" val="2624384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6.png"/><Relationship Id="rId5" Type="http://schemas.openxmlformats.org/officeDocument/2006/relationships/tags" Target="../tags/tag27.xml"/><Relationship Id="rId10" Type="http://schemas.openxmlformats.org/officeDocument/2006/relationships/notesSlide" Target="../notesSlides/notesSlide11.xml"/><Relationship Id="rId4" Type="http://schemas.openxmlformats.org/officeDocument/2006/relationships/tags" Target="../tags/tag26.xml"/><Relationship Id="rId9"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36.xml"/></Relationships>
</file>

<file path=ppt/slides/_rels/slide17.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notesSlide" Target="../notesSlides/notesSlide17.xml"/><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slideLayout" Target="../slideLayouts/slideLayout7.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tags" Target="../tags/tag60.xml"/><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3.xml"/><Relationship Id="rId7" Type="http://schemas.openxmlformats.org/officeDocument/2006/relationships/image" Target="../media/image22.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tags" Target="../tags/tag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24.jp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14.jfif"/><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23.png"/><Relationship Id="rId5" Type="http://schemas.openxmlformats.org/officeDocument/2006/relationships/tags" Target="../tags/tag69.xml"/><Relationship Id="rId10" Type="http://schemas.openxmlformats.org/officeDocument/2006/relationships/notesSlide" Target="../notesSlides/notesSlide20.xml"/><Relationship Id="rId4" Type="http://schemas.openxmlformats.org/officeDocument/2006/relationships/tags" Target="../tags/tag68.xml"/><Relationship Id="rId9" Type="http://schemas.openxmlformats.org/officeDocument/2006/relationships/slideLayout" Target="../slideLayouts/slideLayout7.xml"/><Relationship Id="rId1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5.xml"/><Relationship Id="rId7" Type="http://schemas.openxmlformats.org/officeDocument/2006/relationships/image" Target="../media/image2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7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79.xml"/><Relationship Id="rId7" Type="http://schemas.openxmlformats.org/officeDocument/2006/relationships/image" Target="../media/image34.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tags" Target="../tags/tag8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3" Type="http://schemas.openxmlformats.org/officeDocument/2006/relationships/tags" Target="../tags/tag83.xml"/><Relationship Id="rId21" Type="http://schemas.openxmlformats.org/officeDocument/2006/relationships/tags" Target="../tags/tag101.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notesSlide" Target="../notesSlides/notesSlide28.xml"/><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slideLayout" Target="../slideLayouts/slideLayout7.xml"/><Relationship Id="rId10" Type="http://schemas.openxmlformats.org/officeDocument/2006/relationships/tags" Target="../tags/tag90.xml"/><Relationship Id="rId19" Type="http://schemas.openxmlformats.org/officeDocument/2006/relationships/tags" Target="../tags/tag99.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7.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image" Target="../media/image2.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2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f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95" y="0"/>
            <a:ext cx="12190413" cy="3833664"/>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 name="矩形 10"/>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4" name="矩形 13"/>
          <p:cNvSpPr/>
          <p:nvPr/>
        </p:nvSpPr>
        <p:spPr>
          <a:xfrm flipH="1">
            <a:off x="911385" y="4236086"/>
            <a:ext cx="6590665" cy="306705"/>
          </a:xfrm>
          <a:prstGeom prst="rect">
            <a:avLst/>
          </a:prstGeom>
        </p:spPr>
        <p:txBody>
          <a:bodyPr wrap="square">
            <a:spAutoFit/>
          </a:bodyPr>
          <a:lstStyle/>
          <a:p>
            <a:r>
              <a:rPr lang="zh-CN" altLang="en-US" sz="1400" spc="300" dirty="0">
                <a:solidFill>
                  <a:schemeClr val="bg1">
                    <a:lumMod val="65000"/>
                  </a:schemeClr>
                </a:solidFill>
                <a:latin typeface="Arial" panose="020B0604020202020204"/>
                <a:ea typeface="微软雅黑" panose="020B0503020204020204" charset="-122"/>
                <a:sym typeface="Arial" panose="020B0604020202020204"/>
              </a:rPr>
              <a:t>组员：</a:t>
            </a:r>
            <a:r>
              <a:rPr lang="en-US" altLang="zh-CN" sz="1400" spc="300" dirty="0">
                <a:solidFill>
                  <a:schemeClr val="bg1">
                    <a:lumMod val="65000"/>
                  </a:schemeClr>
                </a:solidFill>
                <a:latin typeface="Arial" panose="020B0604020202020204"/>
                <a:ea typeface="微软雅黑" panose="020B0503020204020204" charset="-122"/>
                <a:sym typeface="Arial" panose="020B0604020202020204"/>
              </a:rPr>
              <a:t>| </a:t>
            </a:r>
            <a:r>
              <a:rPr lang="zh-CN" altLang="en-US" sz="1400" spc="300" dirty="0">
                <a:solidFill>
                  <a:schemeClr val="bg1">
                    <a:lumMod val="65000"/>
                  </a:schemeClr>
                </a:solidFill>
                <a:latin typeface="Arial" panose="020B0604020202020204"/>
                <a:ea typeface="微软雅黑" panose="020B0503020204020204" charset="-122"/>
                <a:sym typeface="Arial" panose="020B0604020202020204"/>
              </a:rPr>
              <a:t>蓝浩宁 </a:t>
            </a:r>
            <a:r>
              <a:rPr lang="en-US" altLang="zh-CN" sz="1400" spc="300" dirty="0">
                <a:solidFill>
                  <a:schemeClr val="bg1">
                    <a:lumMod val="65000"/>
                  </a:schemeClr>
                </a:solidFill>
                <a:latin typeface="Arial" panose="020B0604020202020204"/>
                <a:ea typeface="微软雅黑" panose="020B0503020204020204" charset="-122"/>
                <a:sym typeface="Arial" panose="020B0604020202020204"/>
              </a:rPr>
              <a:t>|</a:t>
            </a:r>
            <a:r>
              <a:rPr lang="zh-CN" altLang="en-US" sz="1400" spc="300" dirty="0">
                <a:solidFill>
                  <a:schemeClr val="bg1">
                    <a:lumMod val="65000"/>
                  </a:schemeClr>
                </a:solidFill>
                <a:latin typeface="Arial" panose="020B0604020202020204"/>
                <a:ea typeface="微软雅黑" panose="020B0503020204020204" charset="-122"/>
                <a:sym typeface="Arial" panose="020B0604020202020204"/>
              </a:rPr>
              <a:t> 邓诗羿 </a:t>
            </a:r>
            <a:r>
              <a:rPr lang="en-US" altLang="zh-CN" sz="1400" spc="300" dirty="0">
                <a:solidFill>
                  <a:schemeClr val="bg1">
                    <a:lumMod val="65000"/>
                  </a:schemeClr>
                </a:solidFill>
                <a:latin typeface="Arial" panose="020B0604020202020204"/>
                <a:ea typeface="微软雅黑" panose="020B0503020204020204" charset="-122"/>
                <a:sym typeface="Arial" panose="020B0604020202020204"/>
              </a:rPr>
              <a:t>|</a:t>
            </a:r>
            <a:r>
              <a:rPr lang="zh-CN" altLang="en-US" sz="1400" spc="300" dirty="0">
                <a:solidFill>
                  <a:schemeClr val="bg1">
                    <a:lumMod val="65000"/>
                  </a:schemeClr>
                </a:solidFill>
                <a:latin typeface="Arial" panose="020B0604020202020204"/>
                <a:ea typeface="微软雅黑" panose="020B0503020204020204" charset="-122"/>
                <a:sym typeface="Arial" panose="020B0604020202020204"/>
              </a:rPr>
              <a:t> 刘慎恒 </a:t>
            </a:r>
            <a:r>
              <a:rPr lang="en-US" altLang="zh-CN" sz="1400" spc="300" dirty="0">
                <a:solidFill>
                  <a:schemeClr val="bg1">
                    <a:lumMod val="65000"/>
                  </a:schemeClr>
                </a:solidFill>
                <a:latin typeface="Arial" panose="020B0604020202020204"/>
                <a:ea typeface="微软雅黑" panose="020B0503020204020204" charset="-122"/>
                <a:sym typeface="Arial" panose="020B0604020202020204"/>
              </a:rPr>
              <a:t>|</a:t>
            </a:r>
            <a:r>
              <a:rPr lang="zh-CN" altLang="en-US" sz="1400" spc="300" dirty="0">
                <a:solidFill>
                  <a:schemeClr val="bg1">
                    <a:lumMod val="65000"/>
                  </a:schemeClr>
                </a:solidFill>
                <a:latin typeface="Arial" panose="020B0604020202020204"/>
                <a:ea typeface="微软雅黑" panose="020B0503020204020204" charset="-122"/>
                <a:sym typeface="Arial" panose="020B0604020202020204"/>
              </a:rPr>
              <a:t> 张澳 </a:t>
            </a:r>
            <a:r>
              <a:rPr lang="en-US" altLang="zh-CN" sz="1400" spc="300" dirty="0">
                <a:solidFill>
                  <a:schemeClr val="bg1">
                    <a:lumMod val="65000"/>
                  </a:schemeClr>
                </a:solidFill>
                <a:latin typeface="Arial" panose="020B0604020202020204"/>
                <a:ea typeface="微软雅黑" panose="020B0503020204020204" charset="-122"/>
                <a:sym typeface="Arial" panose="020B0604020202020204"/>
              </a:rPr>
              <a:t>| </a:t>
            </a:r>
            <a:r>
              <a:rPr lang="zh-CN" altLang="en-US" sz="1400" spc="300" dirty="0">
                <a:solidFill>
                  <a:schemeClr val="bg1">
                    <a:lumMod val="65000"/>
                  </a:schemeClr>
                </a:solidFill>
                <a:latin typeface="Arial" panose="020B0604020202020204"/>
                <a:ea typeface="微软雅黑" panose="020B0503020204020204" charset="-122"/>
                <a:sym typeface="Arial" panose="020B0604020202020204"/>
              </a:rPr>
              <a:t>程可 </a:t>
            </a:r>
            <a:r>
              <a:rPr lang="en-US" altLang="zh-CN" sz="1400" spc="300" dirty="0">
                <a:solidFill>
                  <a:schemeClr val="bg1">
                    <a:lumMod val="65000"/>
                  </a:schemeClr>
                </a:solidFill>
                <a:latin typeface="Arial" panose="020B0604020202020204"/>
                <a:ea typeface="微软雅黑" panose="020B0503020204020204" charset="-122"/>
                <a:sym typeface="Arial" panose="020B0604020202020204"/>
              </a:rPr>
              <a:t>| </a:t>
            </a:r>
            <a:endParaRPr lang="zh-CN" altLang="en-US" sz="1400" spc="300" dirty="0">
              <a:solidFill>
                <a:schemeClr val="bg1">
                  <a:lumMod val="65000"/>
                </a:schemeClr>
              </a:solidFill>
              <a:latin typeface="Arial" panose="020B0604020202020204"/>
              <a:ea typeface="微软雅黑" panose="020B0503020204020204" charset="-122"/>
              <a:sym typeface="Arial" panose="020B0604020202020204"/>
            </a:endParaRPr>
          </a:p>
        </p:txBody>
      </p:sp>
      <p:sp>
        <p:nvSpPr>
          <p:cNvPr id="77" name="Shape 135"/>
          <p:cNvSpPr/>
          <p:nvPr/>
        </p:nvSpPr>
        <p:spPr>
          <a:xfrm>
            <a:off x="10130370" y="2471929"/>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2"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3"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4"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7" name="Shape 141"/>
          <p:cNvSpPr/>
          <p:nvPr/>
        </p:nvSpPr>
        <p:spPr>
          <a:xfrm>
            <a:off x="9550686" y="260178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2"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3"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4"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5"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6"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7"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8"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9"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0"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1"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2"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3"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4"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6"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7"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8"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9"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0"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1"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3"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4"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 name="矩形 1"/>
          <p:cNvSpPr/>
          <p:nvPr/>
        </p:nvSpPr>
        <p:spPr>
          <a:xfrm>
            <a:off x="1608571" y="4945704"/>
            <a:ext cx="3358805" cy="400110"/>
          </a:xfrm>
          <a:prstGeom prst="rect">
            <a:avLst/>
          </a:prstGeom>
        </p:spPr>
        <p:txBody>
          <a:bodyPr wrap="none">
            <a:spAutoFit/>
          </a:bodyPr>
          <a:lstStyle/>
          <a:p>
            <a:pPr algn="ctr"/>
            <a:r>
              <a:rPr lang="zh-CN" altLang="en-US" sz="2000" dirty="0">
                <a:latin typeface="Arial" panose="020B0604020202020204"/>
                <a:ea typeface="微软雅黑" panose="020B0503020204020204" charset="-122"/>
                <a:sym typeface="Arial" panose="020B0604020202020204"/>
              </a:rPr>
              <a:t>汇报时间：</a:t>
            </a:r>
            <a:r>
              <a:rPr lang="en-US" altLang="zh-CN" sz="2000" dirty="0">
                <a:latin typeface="Arial" panose="020B0604020202020204"/>
                <a:ea typeface="微软雅黑" panose="020B0503020204020204" charset="-122"/>
                <a:sym typeface="Arial" panose="020B0604020202020204"/>
              </a:rPr>
              <a:t>2020</a:t>
            </a:r>
            <a:r>
              <a:rPr lang="zh-CN" altLang="en-US" sz="2000" dirty="0">
                <a:latin typeface="Arial" panose="020B0604020202020204"/>
                <a:ea typeface="微软雅黑" panose="020B0503020204020204" charset="-122"/>
                <a:sym typeface="Arial" panose="020B0604020202020204"/>
              </a:rPr>
              <a:t>年</a:t>
            </a:r>
            <a:r>
              <a:rPr lang="en-US" altLang="zh-CN" sz="2000" dirty="0">
                <a:latin typeface="Arial" panose="020B0604020202020204"/>
                <a:ea typeface="微软雅黑" panose="020B0503020204020204" charset="-122"/>
                <a:sym typeface="Arial" panose="020B0604020202020204"/>
              </a:rPr>
              <a:t>11</a:t>
            </a:r>
            <a:r>
              <a:rPr lang="zh-CN" altLang="en-US" sz="2000" dirty="0">
                <a:latin typeface="Arial" panose="020B0604020202020204"/>
                <a:ea typeface="微软雅黑" panose="020B0503020204020204" charset="-122"/>
                <a:sym typeface="Arial" panose="020B0604020202020204"/>
              </a:rPr>
              <a:t>月</a:t>
            </a:r>
            <a:r>
              <a:rPr lang="en-US" altLang="zh-CN" sz="2000" dirty="0">
                <a:latin typeface="Arial" panose="020B0604020202020204"/>
                <a:ea typeface="微软雅黑" panose="020B0503020204020204" charset="-122"/>
                <a:sym typeface="Arial" panose="020B0604020202020204"/>
              </a:rPr>
              <a:t>19</a:t>
            </a:r>
            <a:r>
              <a:rPr lang="zh-CN" altLang="en-US" sz="2000" dirty="0">
                <a:latin typeface="Arial" panose="020B0604020202020204"/>
                <a:ea typeface="微软雅黑" panose="020B0503020204020204" charset="-122"/>
                <a:sym typeface="Arial" panose="020B0604020202020204"/>
              </a:rPr>
              <a:t>日</a:t>
            </a:r>
          </a:p>
        </p:txBody>
      </p:sp>
      <p:grpSp>
        <p:nvGrpSpPr>
          <p:cNvPr id="5" name="组合 4"/>
          <p:cNvGrpSpPr/>
          <p:nvPr>
            <p:custDataLst>
              <p:tags r:id="rId1"/>
            </p:custDataLst>
          </p:nvPr>
        </p:nvGrpSpPr>
        <p:grpSpPr>
          <a:xfrm>
            <a:off x="839629" y="1725931"/>
            <a:ext cx="9865360" cy="2161540"/>
            <a:chOff x="1321" y="2718"/>
            <a:chExt cx="15536" cy="3404"/>
          </a:xfrm>
        </p:grpSpPr>
        <p:sp>
          <p:nvSpPr>
            <p:cNvPr id="13" name="文本框 3"/>
            <p:cNvSpPr txBox="1"/>
            <p:nvPr/>
          </p:nvSpPr>
          <p:spPr>
            <a:xfrm>
              <a:off x="1321" y="4379"/>
              <a:ext cx="15536" cy="1743"/>
            </a:xfrm>
            <a:prstGeom prst="rect">
              <a:avLst/>
            </a:prstGeom>
            <a:noFill/>
          </p:spPr>
          <p:txBody>
            <a:bodyPr wrap="square" rtlCol="0">
              <a:spAutoFit/>
            </a:bodyPr>
            <a:lstStyle/>
            <a:p>
              <a:r>
                <a:rPr lang="zh-CN" altLang="en-US" sz="6600" b="1" dirty="0">
                  <a:solidFill>
                    <a:srgbClr val="2C353A"/>
                  </a:solidFill>
                  <a:latin typeface="Arial" panose="020B0604020202020204"/>
                  <a:ea typeface="微软雅黑" panose="020B0503020204020204" charset="-122"/>
                  <a:sym typeface="Arial" panose="020B0604020202020204"/>
                </a:rPr>
                <a:t>小箱交云作业平台</a:t>
              </a:r>
            </a:p>
          </p:txBody>
        </p:sp>
        <p:sp>
          <p:nvSpPr>
            <p:cNvPr id="3" name="文本框 2"/>
            <p:cNvSpPr txBox="1"/>
            <p:nvPr/>
          </p:nvSpPr>
          <p:spPr>
            <a:xfrm>
              <a:off x="1434" y="2718"/>
              <a:ext cx="5833" cy="1212"/>
            </a:xfrm>
            <a:prstGeom prst="rect">
              <a:avLst/>
            </a:prstGeom>
            <a:noFill/>
          </p:spPr>
          <p:txBody>
            <a:bodyPr wrap="square" rtlCol="0">
              <a:spAutoFit/>
            </a:bodyPr>
            <a:lstStyle/>
            <a:p>
              <a:r>
                <a:rPr lang="zh-CN" altLang="en-US" sz="4400" b="1" dirty="0"/>
                <a:t>技术原型迭代</a:t>
              </a:r>
            </a:p>
          </p:txBody>
        </p:sp>
      </p:grpSp>
    </p:spTree>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数据视图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4" name="图片 3">
            <a:extLst>
              <a:ext uri="{FF2B5EF4-FFF2-40B4-BE49-F238E27FC236}">
                <a16:creationId xmlns:a16="http://schemas.microsoft.com/office/drawing/2014/main" id="{A15AEFF8-E2BB-41F6-B9FD-CD9E7AC4A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110" y="760874"/>
            <a:ext cx="7895779" cy="5713266"/>
          </a:xfrm>
          <a:prstGeom prst="rect">
            <a:avLst/>
          </a:prstGeom>
        </p:spPr>
      </p:pic>
    </p:spTree>
    <p:extLst>
      <p:ext uri="{BB962C8B-B14F-4D97-AF65-F5344CB8AC3E}">
        <p14:creationId xmlns:p14="http://schemas.microsoft.com/office/powerpoint/2010/main" val="3710472026"/>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399" y="234133"/>
            <a:ext cx="2132467"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a:t>
            </a:r>
            <a:r>
              <a:rPr lang="en-US" altLang="zh-CN" sz="2000" b="1" dirty="0">
                <a:solidFill>
                  <a:srgbClr val="2C353A"/>
                </a:solidFill>
                <a:latin typeface="Arial" panose="020B0604020202020204"/>
                <a:ea typeface="微软雅黑" panose="020B0503020204020204" charset="-122"/>
                <a:sym typeface="Arial" panose="020B0604020202020204"/>
              </a:rPr>
              <a:t>GOF</a:t>
            </a:r>
            <a:r>
              <a:rPr lang="zh-CN" altLang="en-US" sz="2000" b="1" dirty="0">
                <a:solidFill>
                  <a:srgbClr val="2C353A"/>
                </a:solidFill>
                <a:latin typeface="Arial" panose="020B0604020202020204"/>
                <a:ea typeface="微软雅黑" panose="020B0503020204020204" charset="-122"/>
                <a:sym typeface="Arial" panose="020B0604020202020204"/>
              </a:rPr>
              <a:t>设计模式</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14" name="图片 13">
            <a:extLst>
              <a:ext uri="{FF2B5EF4-FFF2-40B4-BE49-F238E27FC236}">
                <a16:creationId xmlns:a16="http://schemas.microsoft.com/office/drawing/2014/main" id="{8B8F8A86-9DFD-4F92-B6F1-58E399C9FA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866" y="1028752"/>
            <a:ext cx="3600000" cy="2104740"/>
          </a:xfrm>
          <a:prstGeom prst="rect">
            <a:avLst/>
          </a:prstGeom>
        </p:spPr>
      </p:pic>
      <p:pic>
        <p:nvPicPr>
          <p:cNvPr id="18" name="图片 17">
            <a:extLst>
              <a:ext uri="{FF2B5EF4-FFF2-40B4-BE49-F238E27FC236}">
                <a16:creationId xmlns:a16="http://schemas.microsoft.com/office/drawing/2014/main" id="{A5EF5121-2F7D-440E-BE40-CDCC1B759D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8292" y="4454371"/>
            <a:ext cx="3600000" cy="1987551"/>
          </a:xfrm>
          <a:prstGeom prst="rect">
            <a:avLst/>
          </a:prstGeom>
        </p:spPr>
      </p:pic>
      <p:grpSp>
        <p:nvGrpSpPr>
          <p:cNvPr id="24" name="组合 23">
            <a:extLst>
              <a:ext uri="{FF2B5EF4-FFF2-40B4-BE49-F238E27FC236}">
                <a16:creationId xmlns:a16="http://schemas.microsoft.com/office/drawing/2014/main" id="{0D7A34D0-A8EC-4AF8-BF1C-1760D05C0B2A}"/>
              </a:ext>
            </a:extLst>
          </p:cNvPr>
          <p:cNvGrpSpPr/>
          <p:nvPr/>
        </p:nvGrpSpPr>
        <p:grpSpPr>
          <a:xfrm>
            <a:off x="7281052" y="733244"/>
            <a:ext cx="3317240" cy="3089525"/>
            <a:chOff x="11625" y="4879"/>
            <a:chExt cx="5224" cy="2746"/>
          </a:xfrm>
        </p:grpSpPr>
        <p:grpSp>
          <p:nvGrpSpPr>
            <p:cNvPr id="25" name="组合 24">
              <a:extLst>
                <a:ext uri="{FF2B5EF4-FFF2-40B4-BE49-F238E27FC236}">
                  <a16:creationId xmlns:a16="http://schemas.microsoft.com/office/drawing/2014/main" id="{D58A6C00-B4A1-416D-862B-BEB0926E9104}"/>
                </a:ext>
              </a:extLst>
            </p:cNvPr>
            <p:cNvGrpSpPr/>
            <p:nvPr>
              <p:custDataLst>
                <p:tags r:id="rId5"/>
              </p:custDataLst>
            </p:nvPr>
          </p:nvGrpSpPr>
          <p:grpSpPr>
            <a:xfrm>
              <a:off x="11625" y="4879"/>
              <a:ext cx="5224" cy="2746"/>
              <a:chOff x="11625" y="4879"/>
              <a:chExt cx="5415" cy="3193"/>
            </a:xfrm>
          </p:grpSpPr>
          <p:sp>
            <p:nvSpPr>
              <p:cNvPr id="32" name="对角圆角矩形 31">
                <a:extLst>
                  <a:ext uri="{FF2B5EF4-FFF2-40B4-BE49-F238E27FC236}">
                    <a16:creationId xmlns:a16="http://schemas.microsoft.com/office/drawing/2014/main" id="{5DDAAE8E-3186-4467-BADB-429FE7AC34D1}"/>
                  </a:ext>
                </a:extLst>
              </p:cNvPr>
              <p:cNvSpPr/>
              <p:nvPr>
                <p:custDataLst>
                  <p:tags r:id="rId7"/>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对角圆角矩形 32">
                <a:extLst>
                  <a:ext uri="{FF2B5EF4-FFF2-40B4-BE49-F238E27FC236}">
                    <a16:creationId xmlns:a16="http://schemas.microsoft.com/office/drawing/2014/main" id="{21D88405-E8CD-459D-AFA7-561385513AFD}"/>
                  </a:ext>
                </a:extLst>
              </p:cNvPr>
              <p:cNvSpPr/>
              <p:nvPr>
                <p:custDataLst>
                  <p:tags r:id="rId8"/>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itle 6">
              <a:extLst>
                <a:ext uri="{FF2B5EF4-FFF2-40B4-BE49-F238E27FC236}">
                  <a16:creationId xmlns:a16="http://schemas.microsoft.com/office/drawing/2014/main" id="{6EE5C946-3FF5-479D-8180-3B40BF05D0BE}"/>
                </a:ext>
              </a:extLst>
            </p:cNvPr>
            <p:cNvSpPr txBox="1"/>
            <p:nvPr>
              <p:custDataLst>
                <p:tags r:id="rId6"/>
              </p:custDataLst>
            </p:nvPr>
          </p:nvSpPr>
          <p:spPr>
            <a:xfrm>
              <a:off x="12128" y="4933"/>
              <a:ext cx="4298" cy="2606"/>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作业发布：</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可以使用</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Prototype</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和</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Factory Method</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模式 。在发布作业时，对于</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teacher</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10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releasedate</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deadline</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等属性，可以通过模板快速自动生成，避免教师用户的重复操作</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 </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属于</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Prototype</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模式。在添加题目时，我们提供了三个类型：选择题，填空题，作文题，可以选择三种类型题目的创造器 </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10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QuestionCreator</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生成对应模板，客户代码可以做到与特定应用无关，属于</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Factory Method</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模式。</a:t>
              </a:r>
              <a:endPar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34" name="组合 33">
            <a:extLst>
              <a:ext uri="{FF2B5EF4-FFF2-40B4-BE49-F238E27FC236}">
                <a16:creationId xmlns:a16="http://schemas.microsoft.com/office/drawing/2014/main" id="{E99F9DDA-1A18-4EDC-BE9A-CDB3A4CD462B}"/>
              </a:ext>
            </a:extLst>
          </p:cNvPr>
          <p:cNvGrpSpPr/>
          <p:nvPr/>
        </p:nvGrpSpPr>
        <p:grpSpPr>
          <a:xfrm>
            <a:off x="1310626" y="3724508"/>
            <a:ext cx="3317240" cy="2616020"/>
            <a:chOff x="11625" y="4879"/>
            <a:chExt cx="5224" cy="2746"/>
          </a:xfrm>
        </p:grpSpPr>
        <p:grpSp>
          <p:nvGrpSpPr>
            <p:cNvPr id="35" name="组合 34">
              <a:extLst>
                <a:ext uri="{FF2B5EF4-FFF2-40B4-BE49-F238E27FC236}">
                  <a16:creationId xmlns:a16="http://schemas.microsoft.com/office/drawing/2014/main" id="{2216C128-0BC8-49E7-ADF8-732EC4498282}"/>
                </a:ext>
              </a:extLst>
            </p:cNvPr>
            <p:cNvGrpSpPr/>
            <p:nvPr>
              <p:custDataLst>
                <p:tags r:id="rId1"/>
              </p:custDataLst>
            </p:nvPr>
          </p:nvGrpSpPr>
          <p:grpSpPr>
            <a:xfrm>
              <a:off x="11625" y="4879"/>
              <a:ext cx="5224" cy="2746"/>
              <a:chOff x="11625" y="4879"/>
              <a:chExt cx="5415" cy="3193"/>
            </a:xfrm>
          </p:grpSpPr>
          <p:sp>
            <p:nvSpPr>
              <p:cNvPr id="37" name="对角圆角矩形 31">
                <a:extLst>
                  <a:ext uri="{FF2B5EF4-FFF2-40B4-BE49-F238E27FC236}">
                    <a16:creationId xmlns:a16="http://schemas.microsoft.com/office/drawing/2014/main" id="{B9943501-5B1A-4063-8A0F-9CEEA2425E77}"/>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对角圆角矩形 32">
                <a:extLst>
                  <a:ext uri="{FF2B5EF4-FFF2-40B4-BE49-F238E27FC236}">
                    <a16:creationId xmlns:a16="http://schemas.microsoft.com/office/drawing/2014/main" id="{D7F85DE4-31AF-4B73-B7CE-AABF3CE8A5E3}"/>
                  </a:ext>
                </a:extLst>
              </p:cNvPr>
              <p:cNvSpPr/>
              <p:nvPr>
                <p:custDataLst>
                  <p:tags r:id="rId4"/>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itle 6">
              <a:extLst>
                <a:ext uri="{FF2B5EF4-FFF2-40B4-BE49-F238E27FC236}">
                  <a16:creationId xmlns:a16="http://schemas.microsoft.com/office/drawing/2014/main" id="{5807E9CA-8DC8-480D-AF46-03E62E4E42F5}"/>
                </a:ext>
              </a:extLst>
            </p:cNvPr>
            <p:cNvSpPr txBox="1"/>
            <p:nvPr>
              <p:custDataLst>
                <p:tags r:id="rId2"/>
              </p:custDataLst>
            </p:nvPr>
          </p:nvSpPr>
          <p:spPr>
            <a:xfrm>
              <a:off x="12128" y="5026"/>
              <a:ext cx="4298" cy="238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单点登录：</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对于</a:t>
              </a:r>
              <a:r>
                <a:rPr lang="en-US" altLang="zh-CN"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SSO</a:t>
              </a:r>
              <a:r>
                <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单点登录服务，我们使用的是单例模式，在整个系统中仅存在一个。这是因为单例模式 提供了对唯一实例的受控访问；它可以严格控制客户怎样以及何时访问它。而对于本项目来说，云 作业平台客户在登陆的时候调用类的单个实例只允许使用一个公共访问点，除了该公共访问点，不能通过其他途径访问该实例。</a:t>
              </a:r>
              <a:endParaRPr lang="zh-CN" altLang="en-US" sz="11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spTree>
    <p:extLst>
      <p:ext uri="{BB962C8B-B14F-4D97-AF65-F5344CB8AC3E}">
        <p14:creationId xmlns:p14="http://schemas.microsoft.com/office/powerpoint/2010/main" val="157109904"/>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charset="-122"/>
              <a:sym typeface="Arial" panose="020B0604020202020204"/>
            </a:endParaRPr>
          </a:p>
        </p:txBody>
      </p:sp>
      <p:sp>
        <p:nvSpPr>
          <p:cNvPr id="23" name="文本框 3"/>
          <p:cNvSpPr txBox="1"/>
          <p:nvPr/>
        </p:nvSpPr>
        <p:spPr>
          <a:xfrm>
            <a:off x="839416" y="908721"/>
            <a:ext cx="1296144" cy="1200329"/>
          </a:xfrm>
          <a:prstGeom prst="rect">
            <a:avLst/>
          </a:prstGeom>
          <a:noFill/>
        </p:spPr>
        <p:txBody>
          <a:bodyPr wrap="square" rtlCol="0">
            <a:spAutoFit/>
          </a:bodyPr>
          <a:lstStyle/>
          <a:p>
            <a:r>
              <a:rPr lang="en-US" altLang="zh-CN" sz="7200" dirty="0">
                <a:solidFill>
                  <a:srgbClr val="2C353A"/>
                </a:solidFill>
                <a:latin typeface="Arial" panose="020B0604020202020204"/>
                <a:ea typeface="微软雅黑" panose="020B0503020204020204" charset="-122"/>
                <a:sym typeface="Arial" panose="020B0604020202020204"/>
              </a:rPr>
              <a:t>02</a:t>
            </a:r>
            <a:endParaRPr lang="zh-CN" altLang="en-US" sz="7200" dirty="0">
              <a:solidFill>
                <a:srgbClr val="2C353A"/>
              </a:solidFill>
              <a:latin typeface="Arial" panose="020B0604020202020204"/>
              <a:ea typeface="微软雅黑" panose="020B0503020204020204" charset="-122"/>
              <a:sym typeface="Arial" panose="020B0604020202020204"/>
            </a:endParaRPr>
          </a:p>
        </p:txBody>
      </p:sp>
      <p:sp>
        <p:nvSpPr>
          <p:cNvPr id="24" name="文本框 3"/>
          <p:cNvSpPr txBox="1"/>
          <p:nvPr/>
        </p:nvSpPr>
        <p:spPr>
          <a:xfrm>
            <a:off x="839629" y="3068956"/>
            <a:ext cx="10063480" cy="829945"/>
          </a:xfrm>
          <a:prstGeom prst="rect">
            <a:avLst/>
          </a:prstGeom>
          <a:noFill/>
        </p:spPr>
        <p:txBody>
          <a:bodyPr wrap="square" rtlCol="0">
            <a:spAutoFit/>
          </a:bodyPr>
          <a:lstStyle/>
          <a:p>
            <a:r>
              <a:rPr lang="zh-CN" altLang="en-US" sz="4800" b="1" dirty="0">
                <a:solidFill>
                  <a:srgbClr val="2C353A"/>
                </a:solidFill>
                <a:latin typeface="Arial" panose="020B0604020202020204"/>
                <a:ea typeface="微软雅黑" panose="020B0503020204020204" charset="-122"/>
                <a:sym typeface="Arial" panose="020B0604020202020204"/>
              </a:rPr>
              <a:t>前端架构</a:t>
            </a:r>
          </a:p>
        </p:txBody>
      </p:sp>
      <p:sp>
        <p:nvSpPr>
          <p:cNvPr id="30" name="Shape 135"/>
          <p:cNvSpPr/>
          <p:nvPr/>
        </p:nvSpPr>
        <p:spPr>
          <a:xfrm>
            <a:off x="10130370" y="2723086"/>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1"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2"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3"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4"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5"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6"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7"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7" name="Shape 141"/>
          <p:cNvSpPr/>
          <p:nvPr/>
        </p:nvSpPr>
        <p:spPr>
          <a:xfrm>
            <a:off x="9550686" y="2935768"/>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0"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1"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2"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3"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4"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5"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6"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7"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8"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9"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0"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1"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2"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3"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4"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5"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6"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7"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矩形 80"/>
          <p:cNvSpPr/>
          <p:nvPr/>
        </p:nvSpPr>
        <p:spPr>
          <a:xfrm>
            <a:off x="335439" y="6381115"/>
            <a:ext cx="3802380" cy="2159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6" name="Title 6"/>
          <p:cNvSpPr txBox="1"/>
          <p:nvPr>
            <p:custDataLst>
              <p:tags r:id="rId1"/>
            </p:custDataLst>
          </p:nvPr>
        </p:nvSpPr>
        <p:spPr>
          <a:xfrm>
            <a:off x="3796744" y="2798267"/>
            <a:ext cx="6385560" cy="3163943"/>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rPr>
              <a:t>使用</a:t>
            </a:r>
            <a:r>
              <a:rPr lang="en-US" altLang="zh-CN" spc="160" dirty="0">
                <a:solidFill>
                  <a:schemeClr val="tx1">
                    <a:lumMod val="75000"/>
                    <a:lumOff val="25000"/>
                  </a:schemeClr>
                </a:solidFill>
                <a:latin typeface="微软雅黑" panose="020B0503020204020204" charset="-122"/>
                <a:ea typeface="微软雅黑" panose="020B0503020204020204" charset="-122"/>
              </a:rPr>
              <a:t>React</a:t>
            </a:r>
            <a:r>
              <a:rPr lang="zh-CN" altLang="en-US" spc="160" dirty="0">
                <a:solidFill>
                  <a:schemeClr val="tx1">
                    <a:lumMod val="75000"/>
                    <a:lumOff val="25000"/>
                  </a:schemeClr>
                </a:solidFill>
                <a:latin typeface="微软雅黑" panose="020B0503020204020204" charset="-122"/>
                <a:ea typeface="微软雅黑" panose="020B0503020204020204" charset="-122"/>
              </a:rPr>
              <a:t>框架</a:t>
            </a:r>
            <a:endParaRPr lang="en-US" altLang="zh-CN" spc="160" dirty="0">
              <a:solidFill>
                <a:schemeClr val="tx1">
                  <a:lumMod val="75000"/>
                  <a:lumOff val="25000"/>
                </a:schemeClr>
              </a:solidFill>
              <a:latin typeface="微软雅黑" panose="020B0503020204020204" charset="-122"/>
              <a:ea typeface="微软雅黑" panose="020B0503020204020204" charset="-122"/>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Router</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：控制页面跳转逻辑</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View</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：页面显示</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Components</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：页面组件</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Service</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：后端服务调用</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Utils</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：功能组件</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Assets</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：静态资源</a:t>
            </a:r>
          </a:p>
        </p:txBody>
      </p:sp>
    </p:spTree>
    <p:extLst>
      <p:ext uri="{BB962C8B-B14F-4D97-AF65-F5344CB8AC3E}">
        <p14:creationId xmlns:p14="http://schemas.microsoft.com/office/powerpoint/2010/main" val="944165265"/>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6996"/>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逻辑视图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4" name="图片 3">
            <a:extLst>
              <a:ext uri="{FF2B5EF4-FFF2-40B4-BE49-F238E27FC236}">
                <a16:creationId xmlns:a16="http://schemas.microsoft.com/office/drawing/2014/main" id="{6FB4644A-7EC8-4EB5-B562-D29852AD5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161" y="436688"/>
            <a:ext cx="6874394" cy="6037654"/>
          </a:xfrm>
          <a:prstGeom prst="rect">
            <a:avLst/>
          </a:prstGeom>
        </p:spPr>
      </p:pic>
    </p:spTree>
    <p:extLst>
      <p:ext uri="{BB962C8B-B14F-4D97-AF65-F5344CB8AC3E}">
        <p14:creationId xmlns:p14="http://schemas.microsoft.com/office/powerpoint/2010/main" val="3414322088"/>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页面视图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14" name="图片 13">
            <a:extLst>
              <a:ext uri="{FF2B5EF4-FFF2-40B4-BE49-F238E27FC236}">
                <a16:creationId xmlns:a16="http://schemas.microsoft.com/office/drawing/2014/main" id="{590210A9-9BD9-40EC-B993-8A5D0EDB0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733" y="748794"/>
            <a:ext cx="9790476" cy="5513584"/>
          </a:xfrm>
          <a:prstGeom prst="rect">
            <a:avLst/>
          </a:prstGeom>
        </p:spPr>
      </p:pic>
    </p:spTree>
    <p:extLst>
      <p:ext uri="{BB962C8B-B14F-4D97-AF65-F5344CB8AC3E}">
        <p14:creationId xmlns:p14="http://schemas.microsoft.com/office/powerpoint/2010/main" val="1031243767"/>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charset="-122"/>
              <a:sym typeface="Arial" panose="020B0604020202020204"/>
            </a:endParaRPr>
          </a:p>
        </p:txBody>
      </p:sp>
      <p:sp>
        <p:nvSpPr>
          <p:cNvPr id="23" name="文本框 3"/>
          <p:cNvSpPr txBox="1"/>
          <p:nvPr/>
        </p:nvSpPr>
        <p:spPr>
          <a:xfrm>
            <a:off x="839416" y="908721"/>
            <a:ext cx="1296144" cy="1200329"/>
          </a:xfrm>
          <a:prstGeom prst="rect">
            <a:avLst/>
          </a:prstGeom>
          <a:noFill/>
        </p:spPr>
        <p:txBody>
          <a:bodyPr wrap="square" rtlCol="0">
            <a:spAutoFit/>
          </a:bodyPr>
          <a:lstStyle/>
          <a:p>
            <a:r>
              <a:rPr lang="en-US" altLang="zh-CN" sz="7200" dirty="0">
                <a:solidFill>
                  <a:srgbClr val="2C353A"/>
                </a:solidFill>
                <a:latin typeface="Arial" panose="020B0604020202020204"/>
                <a:ea typeface="微软雅黑" panose="020B0503020204020204" charset="-122"/>
                <a:sym typeface="Arial" panose="020B0604020202020204"/>
              </a:rPr>
              <a:t>03</a:t>
            </a:r>
            <a:endParaRPr lang="zh-CN" altLang="en-US" sz="7200" dirty="0">
              <a:solidFill>
                <a:srgbClr val="2C353A"/>
              </a:solidFill>
              <a:latin typeface="Arial" panose="020B0604020202020204"/>
              <a:ea typeface="微软雅黑" panose="020B0503020204020204" charset="-122"/>
              <a:sym typeface="Arial" panose="020B0604020202020204"/>
            </a:endParaRPr>
          </a:p>
        </p:txBody>
      </p:sp>
      <p:sp>
        <p:nvSpPr>
          <p:cNvPr id="24" name="文本框 3"/>
          <p:cNvSpPr txBox="1"/>
          <p:nvPr/>
        </p:nvSpPr>
        <p:spPr>
          <a:xfrm>
            <a:off x="839629" y="3068956"/>
            <a:ext cx="10063480" cy="829945"/>
          </a:xfrm>
          <a:prstGeom prst="rect">
            <a:avLst/>
          </a:prstGeom>
          <a:noFill/>
        </p:spPr>
        <p:txBody>
          <a:bodyPr wrap="square" rtlCol="0">
            <a:spAutoFit/>
          </a:bodyPr>
          <a:lstStyle/>
          <a:p>
            <a:r>
              <a:rPr lang="zh-CN" altLang="en-US" sz="4800" b="1" dirty="0">
                <a:solidFill>
                  <a:srgbClr val="2C353A"/>
                </a:solidFill>
                <a:latin typeface="Arial" panose="020B0604020202020204"/>
                <a:ea typeface="微软雅黑" panose="020B0503020204020204" charset="-122"/>
                <a:sym typeface="Arial" panose="020B0604020202020204"/>
              </a:rPr>
              <a:t>后端架构</a:t>
            </a:r>
          </a:p>
        </p:txBody>
      </p:sp>
      <p:sp>
        <p:nvSpPr>
          <p:cNvPr id="30" name="Shape 135"/>
          <p:cNvSpPr/>
          <p:nvPr/>
        </p:nvSpPr>
        <p:spPr>
          <a:xfrm>
            <a:off x="10130370" y="2723086"/>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1"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2"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3"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4"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5"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6"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7"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7" name="Shape 141"/>
          <p:cNvSpPr/>
          <p:nvPr/>
        </p:nvSpPr>
        <p:spPr>
          <a:xfrm>
            <a:off x="9550686" y="2935768"/>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0"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1"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2"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3"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4"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5"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6"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7"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8"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9"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0"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1"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2"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3"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4"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5"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6"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7"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矩形 80"/>
          <p:cNvSpPr/>
          <p:nvPr/>
        </p:nvSpPr>
        <p:spPr>
          <a:xfrm>
            <a:off x="335439" y="6381115"/>
            <a:ext cx="3802380" cy="2159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6" name="Title 6"/>
          <p:cNvSpPr txBox="1"/>
          <p:nvPr>
            <p:custDataLst>
              <p:tags r:id="rId1"/>
            </p:custDataLst>
          </p:nvPr>
        </p:nvSpPr>
        <p:spPr>
          <a:xfrm>
            <a:off x="3796744" y="3348599"/>
            <a:ext cx="6385560" cy="1268039"/>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rPr>
              <a:t>API</a:t>
            </a:r>
            <a:r>
              <a:rPr lang="zh-CN" altLang="en-US" spc="160" dirty="0">
                <a:solidFill>
                  <a:schemeClr val="tx1">
                    <a:lumMod val="75000"/>
                    <a:lumOff val="25000"/>
                  </a:schemeClr>
                </a:solidFill>
                <a:latin typeface="微软雅黑" panose="020B0503020204020204" charset="-122"/>
                <a:ea typeface="微软雅黑" panose="020B0503020204020204" charset="-122"/>
              </a:rPr>
              <a:t>网关</a:t>
            </a:r>
            <a:endParaRPr lang="en-US" altLang="zh-CN" spc="160" dirty="0">
              <a:solidFill>
                <a:schemeClr val="tx1">
                  <a:lumMod val="75000"/>
                  <a:lumOff val="25000"/>
                </a:schemeClr>
              </a:solidFill>
              <a:latin typeface="微软雅黑" panose="020B0503020204020204" charset="-122"/>
              <a:ea typeface="微软雅黑" panose="020B0503020204020204" charset="-122"/>
            </a:endParaRPr>
          </a:p>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六大微服务</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err="1">
                <a:solidFill>
                  <a:schemeClr val="tx1">
                    <a:lumMod val="75000"/>
                    <a:lumOff val="25000"/>
                  </a:schemeClr>
                </a:solidFill>
                <a:latin typeface="微软雅黑" panose="020B0503020204020204" charset="-122"/>
                <a:ea typeface="微软雅黑" panose="020B0503020204020204" charset="-122"/>
                <a:sym typeface="+mn-ea"/>
              </a:rPr>
              <a:t>Etcd</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服务注册与服务发现</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996427598"/>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en-US" altLang="zh-CN" sz="2000" b="1" dirty="0">
                <a:solidFill>
                  <a:srgbClr val="2C353A"/>
                </a:solidFill>
                <a:latin typeface="Arial" panose="020B0604020202020204"/>
                <a:ea typeface="微软雅黑" panose="020B0503020204020204" charset="-122"/>
                <a:sym typeface="Arial" panose="020B0604020202020204"/>
              </a:rPr>
              <a:t>API</a:t>
            </a:r>
            <a:r>
              <a:rPr lang="zh-CN" altLang="en-US" sz="2000" b="1" dirty="0">
                <a:solidFill>
                  <a:srgbClr val="2C353A"/>
                </a:solidFill>
                <a:latin typeface="Arial" panose="020B0604020202020204"/>
                <a:ea typeface="微软雅黑" panose="020B0503020204020204" charset="-122"/>
                <a:sym typeface="Arial" panose="020B0604020202020204"/>
              </a:rPr>
              <a:t>网关</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grpSp>
        <p:nvGrpSpPr>
          <p:cNvPr id="17" name="组合 16">
            <a:extLst>
              <a:ext uri="{FF2B5EF4-FFF2-40B4-BE49-F238E27FC236}">
                <a16:creationId xmlns:a16="http://schemas.microsoft.com/office/drawing/2014/main" id="{25A7DEAA-EC86-4C2D-A112-C8DEAE335623}"/>
              </a:ext>
            </a:extLst>
          </p:cNvPr>
          <p:cNvGrpSpPr/>
          <p:nvPr/>
        </p:nvGrpSpPr>
        <p:grpSpPr>
          <a:xfrm>
            <a:off x="845898" y="1988067"/>
            <a:ext cx="3317240" cy="1737995"/>
            <a:chOff x="11625" y="4880"/>
            <a:chExt cx="5224" cy="2737"/>
          </a:xfrm>
        </p:grpSpPr>
        <p:grpSp>
          <p:nvGrpSpPr>
            <p:cNvPr id="18" name="组合 17">
              <a:extLst>
                <a:ext uri="{FF2B5EF4-FFF2-40B4-BE49-F238E27FC236}">
                  <a16:creationId xmlns:a16="http://schemas.microsoft.com/office/drawing/2014/main" id="{DC1AD7EC-8C7E-4978-A630-557AA019DB3E}"/>
                </a:ext>
              </a:extLst>
            </p:cNvPr>
            <p:cNvGrpSpPr/>
            <p:nvPr>
              <p:custDataLst>
                <p:tags r:id="rId1"/>
              </p:custDataLst>
            </p:nvPr>
          </p:nvGrpSpPr>
          <p:grpSpPr>
            <a:xfrm>
              <a:off x="11625" y="4880"/>
              <a:ext cx="5224" cy="2737"/>
              <a:chOff x="11625" y="4886"/>
              <a:chExt cx="5415" cy="3186"/>
            </a:xfrm>
          </p:grpSpPr>
          <p:sp>
            <p:nvSpPr>
              <p:cNvPr id="20" name="对角圆角矩形 31">
                <a:extLst>
                  <a:ext uri="{FF2B5EF4-FFF2-40B4-BE49-F238E27FC236}">
                    <a16:creationId xmlns:a16="http://schemas.microsoft.com/office/drawing/2014/main" id="{29B60B86-A821-4A72-A99A-51E36360E7D2}"/>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角圆角矩形 32">
                <a:extLst>
                  <a:ext uri="{FF2B5EF4-FFF2-40B4-BE49-F238E27FC236}">
                    <a16:creationId xmlns:a16="http://schemas.microsoft.com/office/drawing/2014/main" id="{537CA0EB-3451-4A9C-A27A-31449B246111}"/>
                  </a:ext>
                </a:extLst>
              </p:cNvPr>
              <p:cNvSpPr/>
              <p:nvPr>
                <p:custDataLst>
                  <p:tags r:id="rId4"/>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itle 6">
              <a:extLst>
                <a:ext uri="{FF2B5EF4-FFF2-40B4-BE49-F238E27FC236}">
                  <a16:creationId xmlns:a16="http://schemas.microsoft.com/office/drawing/2014/main" id="{A5DB592E-53C4-47D7-84D8-BE23F8394977}"/>
                </a:ext>
              </a:extLst>
            </p:cNvPr>
            <p:cNvSpPr txBox="1"/>
            <p:nvPr>
              <p:custDataLst>
                <p:tags r:id="rId2"/>
              </p:custDataLst>
            </p:nvPr>
          </p:nvSpPr>
          <p:spPr>
            <a:xfrm>
              <a:off x="12128" y="5349"/>
              <a:ext cx="4298" cy="159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API</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网关：负责接受前端发送的请求，解析之，并通过</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RPC</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转发到相应的微服务，最后将微服务的响应返回到前端。</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pic>
        <p:nvPicPr>
          <p:cNvPr id="23" name="图片 22">
            <a:extLst>
              <a:ext uri="{FF2B5EF4-FFF2-40B4-BE49-F238E27FC236}">
                <a16:creationId xmlns:a16="http://schemas.microsoft.com/office/drawing/2014/main" id="{A298D897-DDBC-499B-A07A-7488536797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6680" y="654476"/>
            <a:ext cx="6519920" cy="4993217"/>
          </a:xfrm>
          <a:prstGeom prst="rect">
            <a:avLst/>
          </a:prstGeom>
        </p:spPr>
      </p:pic>
    </p:spTree>
    <p:extLst>
      <p:ext uri="{BB962C8B-B14F-4D97-AF65-F5344CB8AC3E}">
        <p14:creationId xmlns:p14="http://schemas.microsoft.com/office/powerpoint/2010/main" val="493839829"/>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六大微服务</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grpSp>
        <p:nvGrpSpPr>
          <p:cNvPr id="17" name="组合 16">
            <a:extLst>
              <a:ext uri="{FF2B5EF4-FFF2-40B4-BE49-F238E27FC236}">
                <a16:creationId xmlns:a16="http://schemas.microsoft.com/office/drawing/2014/main" id="{25A7DEAA-EC86-4C2D-A112-C8DEAE335623}"/>
              </a:ext>
            </a:extLst>
          </p:cNvPr>
          <p:cNvGrpSpPr/>
          <p:nvPr/>
        </p:nvGrpSpPr>
        <p:grpSpPr>
          <a:xfrm>
            <a:off x="845898" y="977308"/>
            <a:ext cx="3317240" cy="720000"/>
            <a:chOff x="11625" y="4880"/>
            <a:chExt cx="5224" cy="2737"/>
          </a:xfrm>
        </p:grpSpPr>
        <p:grpSp>
          <p:nvGrpSpPr>
            <p:cNvPr id="18" name="组合 17">
              <a:extLst>
                <a:ext uri="{FF2B5EF4-FFF2-40B4-BE49-F238E27FC236}">
                  <a16:creationId xmlns:a16="http://schemas.microsoft.com/office/drawing/2014/main" id="{DC1AD7EC-8C7E-4978-A630-557AA019DB3E}"/>
                </a:ext>
              </a:extLst>
            </p:cNvPr>
            <p:cNvGrpSpPr/>
            <p:nvPr>
              <p:custDataLst>
                <p:tags r:id="rId21"/>
              </p:custDataLst>
            </p:nvPr>
          </p:nvGrpSpPr>
          <p:grpSpPr>
            <a:xfrm>
              <a:off x="11625" y="4880"/>
              <a:ext cx="5224" cy="2737"/>
              <a:chOff x="11625" y="4886"/>
              <a:chExt cx="5415" cy="3186"/>
            </a:xfrm>
          </p:grpSpPr>
          <p:sp>
            <p:nvSpPr>
              <p:cNvPr id="20" name="对角圆角矩形 31">
                <a:extLst>
                  <a:ext uri="{FF2B5EF4-FFF2-40B4-BE49-F238E27FC236}">
                    <a16:creationId xmlns:a16="http://schemas.microsoft.com/office/drawing/2014/main" id="{29B60B86-A821-4A72-A99A-51E36360E7D2}"/>
                  </a:ext>
                </a:extLst>
              </p:cNvPr>
              <p:cNvSpPr/>
              <p:nvPr>
                <p:custDataLst>
                  <p:tags r:id="rId2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角圆角矩形 32">
                <a:extLst>
                  <a:ext uri="{FF2B5EF4-FFF2-40B4-BE49-F238E27FC236}">
                    <a16:creationId xmlns:a16="http://schemas.microsoft.com/office/drawing/2014/main" id="{537CA0EB-3451-4A9C-A27A-31449B246111}"/>
                  </a:ext>
                </a:extLst>
              </p:cNvPr>
              <p:cNvSpPr/>
              <p:nvPr>
                <p:custDataLst>
                  <p:tags r:id="rId24"/>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itle 6">
              <a:extLst>
                <a:ext uri="{FF2B5EF4-FFF2-40B4-BE49-F238E27FC236}">
                  <a16:creationId xmlns:a16="http://schemas.microsoft.com/office/drawing/2014/main" id="{A5DB592E-53C4-47D7-84D8-BE23F8394977}"/>
                </a:ext>
              </a:extLst>
            </p:cNvPr>
            <p:cNvSpPr txBox="1"/>
            <p:nvPr>
              <p:custDataLst>
                <p:tags r:id="rId22"/>
              </p:custDataLst>
            </p:nvPr>
          </p:nvSpPr>
          <p:spPr>
            <a:xfrm>
              <a:off x="12128" y="5349"/>
              <a:ext cx="4298" cy="1259"/>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User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：负责用户部分的业务逻辑，负责管理用户个人信息</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pic>
        <p:nvPicPr>
          <p:cNvPr id="22" name="图片 21">
            <a:extLst>
              <a:ext uri="{FF2B5EF4-FFF2-40B4-BE49-F238E27FC236}">
                <a16:creationId xmlns:a16="http://schemas.microsoft.com/office/drawing/2014/main" id="{1A7354A8-75B1-4C79-B720-865A03A690C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469175" y="1958053"/>
            <a:ext cx="5343525" cy="2895600"/>
          </a:xfrm>
          <a:prstGeom prst="rect">
            <a:avLst/>
          </a:prstGeom>
        </p:spPr>
      </p:pic>
      <p:grpSp>
        <p:nvGrpSpPr>
          <p:cNvPr id="24" name="组合 23">
            <a:extLst>
              <a:ext uri="{FF2B5EF4-FFF2-40B4-BE49-F238E27FC236}">
                <a16:creationId xmlns:a16="http://schemas.microsoft.com/office/drawing/2014/main" id="{053C1408-C382-4C9F-A537-AB0CA42A60A4}"/>
              </a:ext>
            </a:extLst>
          </p:cNvPr>
          <p:cNvGrpSpPr/>
          <p:nvPr/>
        </p:nvGrpSpPr>
        <p:grpSpPr>
          <a:xfrm>
            <a:off x="820492" y="1807048"/>
            <a:ext cx="3317240" cy="720000"/>
            <a:chOff x="11625" y="4880"/>
            <a:chExt cx="5224" cy="2737"/>
          </a:xfrm>
        </p:grpSpPr>
        <p:grpSp>
          <p:nvGrpSpPr>
            <p:cNvPr id="25" name="组合 24">
              <a:extLst>
                <a:ext uri="{FF2B5EF4-FFF2-40B4-BE49-F238E27FC236}">
                  <a16:creationId xmlns:a16="http://schemas.microsoft.com/office/drawing/2014/main" id="{B1941375-14A0-4432-9ED5-1AC3E60FC0A2}"/>
                </a:ext>
              </a:extLst>
            </p:cNvPr>
            <p:cNvGrpSpPr/>
            <p:nvPr>
              <p:custDataLst>
                <p:tags r:id="rId17"/>
              </p:custDataLst>
            </p:nvPr>
          </p:nvGrpSpPr>
          <p:grpSpPr>
            <a:xfrm>
              <a:off x="11625" y="4880"/>
              <a:ext cx="5224" cy="2737"/>
              <a:chOff x="11625" y="4886"/>
              <a:chExt cx="5415" cy="3186"/>
            </a:xfrm>
          </p:grpSpPr>
          <p:sp>
            <p:nvSpPr>
              <p:cNvPr id="27" name="对角圆角矩形 31">
                <a:extLst>
                  <a:ext uri="{FF2B5EF4-FFF2-40B4-BE49-F238E27FC236}">
                    <a16:creationId xmlns:a16="http://schemas.microsoft.com/office/drawing/2014/main" id="{AE200AEB-288D-474D-8590-358ABE482700}"/>
                  </a:ext>
                </a:extLst>
              </p:cNvPr>
              <p:cNvSpPr/>
              <p:nvPr>
                <p:custDataLst>
                  <p:tags r:id="rId19"/>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对角圆角矩形 32">
                <a:extLst>
                  <a:ext uri="{FF2B5EF4-FFF2-40B4-BE49-F238E27FC236}">
                    <a16:creationId xmlns:a16="http://schemas.microsoft.com/office/drawing/2014/main" id="{1D2740B0-398B-4A9E-B6BE-5DD419985773}"/>
                  </a:ext>
                </a:extLst>
              </p:cNvPr>
              <p:cNvSpPr/>
              <p:nvPr>
                <p:custDataLst>
                  <p:tags r:id="rId20"/>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itle 6">
              <a:extLst>
                <a:ext uri="{FF2B5EF4-FFF2-40B4-BE49-F238E27FC236}">
                  <a16:creationId xmlns:a16="http://schemas.microsoft.com/office/drawing/2014/main" id="{2EEE3E3B-78F2-4815-B641-4F53AE46929C}"/>
                </a:ext>
              </a:extLst>
            </p:cNvPr>
            <p:cNvSpPr txBox="1"/>
            <p:nvPr>
              <p:custDataLst>
                <p:tags r:id="rId18"/>
              </p:custDataLst>
            </p:nvPr>
          </p:nvSpPr>
          <p:spPr>
            <a:xfrm>
              <a:off x="12128" y="5349"/>
              <a:ext cx="4298" cy="121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Auth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：负责用户登录、授权以及权鉴</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31" name="组合 30">
            <a:extLst>
              <a:ext uri="{FF2B5EF4-FFF2-40B4-BE49-F238E27FC236}">
                <a16:creationId xmlns:a16="http://schemas.microsoft.com/office/drawing/2014/main" id="{866FF343-D791-4495-BF6C-C121475D2862}"/>
              </a:ext>
            </a:extLst>
          </p:cNvPr>
          <p:cNvGrpSpPr/>
          <p:nvPr/>
        </p:nvGrpSpPr>
        <p:grpSpPr>
          <a:xfrm>
            <a:off x="786625" y="2687569"/>
            <a:ext cx="3317240" cy="720000"/>
            <a:chOff x="11625" y="4880"/>
            <a:chExt cx="5224" cy="2737"/>
          </a:xfrm>
        </p:grpSpPr>
        <p:grpSp>
          <p:nvGrpSpPr>
            <p:cNvPr id="32" name="组合 31">
              <a:extLst>
                <a:ext uri="{FF2B5EF4-FFF2-40B4-BE49-F238E27FC236}">
                  <a16:creationId xmlns:a16="http://schemas.microsoft.com/office/drawing/2014/main" id="{6CF7FCA0-D43D-4867-9EDC-DF14AB5F3175}"/>
                </a:ext>
              </a:extLst>
            </p:cNvPr>
            <p:cNvGrpSpPr/>
            <p:nvPr>
              <p:custDataLst>
                <p:tags r:id="rId13"/>
              </p:custDataLst>
            </p:nvPr>
          </p:nvGrpSpPr>
          <p:grpSpPr>
            <a:xfrm>
              <a:off x="11625" y="4880"/>
              <a:ext cx="5224" cy="2737"/>
              <a:chOff x="11625" y="4886"/>
              <a:chExt cx="5415" cy="3186"/>
            </a:xfrm>
          </p:grpSpPr>
          <p:sp>
            <p:nvSpPr>
              <p:cNvPr id="34" name="对角圆角矩形 31">
                <a:extLst>
                  <a:ext uri="{FF2B5EF4-FFF2-40B4-BE49-F238E27FC236}">
                    <a16:creationId xmlns:a16="http://schemas.microsoft.com/office/drawing/2014/main" id="{D3495EB4-1F41-45F1-91E9-816145021518}"/>
                  </a:ext>
                </a:extLst>
              </p:cNvPr>
              <p:cNvSpPr/>
              <p:nvPr>
                <p:custDataLst>
                  <p:tags r:id="rId15"/>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对角圆角矩形 32">
                <a:extLst>
                  <a:ext uri="{FF2B5EF4-FFF2-40B4-BE49-F238E27FC236}">
                    <a16:creationId xmlns:a16="http://schemas.microsoft.com/office/drawing/2014/main" id="{AA6D1F8E-1D1C-4B32-A4C5-3692EC6FFD01}"/>
                  </a:ext>
                </a:extLst>
              </p:cNvPr>
              <p:cNvSpPr/>
              <p:nvPr>
                <p:custDataLst>
                  <p:tags r:id="rId16"/>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itle 6">
              <a:extLst>
                <a:ext uri="{FF2B5EF4-FFF2-40B4-BE49-F238E27FC236}">
                  <a16:creationId xmlns:a16="http://schemas.microsoft.com/office/drawing/2014/main" id="{2BF8C638-8937-4809-BE73-E2289747F954}"/>
                </a:ext>
              </a:extLst>
            </p:cNvPr>
            <p:cNvSpPr txBox="1"/>
            <p:nvPr>
              <p:custDataLst>
                <p:tags r:id="rId14"/>
              </p:custDataLst>
            </p:nvPr>
          </p:nvSpPr>
          <p:spPr>
            <a:xfrm>
              <a:off x="12128" y="4997"/>
              <a:ext cx="4298" cy="2596"/>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Course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：负责课程部分的业务逻辑，包括课程的详细信息、开课老师以及参与课程的学生</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36" name="组合 35">
            <a:extLst>
              <a:ext uri="{FF2B5EF4-FFF2-40B4-BE49-F238E27FC236}">
                <a16:creationId xmlns:a16="http://schemas.microsoft.com/office/drawing/2014/main" id="{AD4DD8DF-9FE1-4265-B31B-84FCBB3E87DE}"/>
              </a:ext>
            </a:extLst>
          </p:cNvPr>
          <p:cNvGrpSpPr/>
          <p:nvPr/>
        </p:nvGrpSpPr>
        <p:grpSpPr>
          <a:xfrm>
            <a:off x="786622" y="3542706"/>
            <a:ext cx="3317240" cy="720000"/>
            <a:chOff x="11625" y="4880"/>
            <a:chExt cx="5224" cy="2737"/>
          </a:xfrm>
        </p:grpSpPr>
        <p:grpSp>
          <p:nvGrpSpPr>
            <p:cNvPr id="37" name="组合 36">
              <a:extLst>
                <a:ext uri="{FF2B5EF4-FFF2-40B4-BE49-F238E27FC236}">
                  <a16:creationId xmlns:a16="http://schemas.microsoft.com/office/drawing/2014/main" id="{BEA23CF4-FB52-48EA-B444-4FA6747703A0}"/>
                </a:ext>
              </a:extLst>
            </p:cNvPr>
            <p:cNvGrpSpPr/>
            <p:nvPr>
              <p:custDataLst>
                <p:tags r:id="rId9"/>
              </p:custDataLst>
            </p:nvPr>
          </p:nvGrpSpPr>
          <p:grpSpPr>
            <a:xfrm>
              <a:off x="11625" y="4880"/>
              <a:ext cx="5224" cy="2737"/>
              <a:chOff x="11625" y="4886"/>
              <a:chExt cx="5415" cy="3186"/>
            </a:xfrm>
          </p:grpSpPr>
          <p:sp>
            <p:nvSpPr>
              <p:cNvPr id="39" name="对角圆角矩形 31">
                <a:extLst>
                  <a:ext uri="{FF2B5EF4-FFF2-40B4-BE49-F238E27FC236}">
                    <a16:creationId xmlns:a16="http://schemas.microsoft.com/office/drawing/2014/main" id="{4F50083D-9C11-4DB8-A847-95715B3FA32B}"/>
                  </a:ext>
                </a:extLst>
              </p:cNvPr>
              <p:cNvSpPr/>
              <p:nvPr>
                <p:custDataLst>
                  <p:tags r:id="rId11"/>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对角圆角矩形 32">
                <a:extLst>
                  <a:ext uri="{FF2B5EF4-FFF2-40B4-BE49-F238E27FC236}">
                    <a16:creationId xmlns:a16="http://schemas.microsoft.com/office/drawing/2014/main" id="{18F5223E-0906-4240-B9C4-E674C3C4751D}"/>
                  </a:ext>
                </a:extLst>
              </p:cNvPr>
              <p:cNvSpPr/>
              <p:nvPr>
                <p:custDataLst>
                  <p:tags r:id="rId12"/>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itle 6">
              <a:extLst>
                <a:ext uri="{FF2B5EF4-FFF2-40B4-BE49-F238E27FC236}">
                  <a16:creationId xmlns:a16="http://schemas.microsoft.com/office/drawing/2014/main" id="{B35A7379-0277-4D88-9A12-671F210B4A0F}"/>
                </a:ext>
              </a:extLst>
            </p:cNvPr>
            <p:cNvSpPr txBox="1"/>
            <p:nvPr>
              <p:custDataLst>
                <p:tags r:id="rId10"/>
              </p:custDataLst>
            </p:nvPr>
          </p:nvSpPr>
          <p:spPr>
            <a:xfrm>
              <a:off x="12128" y="5349"/>
              <a:ext cx="4298" cy="179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Homework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：负责作业部分的业务逻辑，包括作业内容的存储</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41" name="组合 40">
            <a:extLst>
              <a:ext uri="{FF2B5EF4-FFF2-40B4-BE49-F238E27FC236}">
                <a16:creationId xmlns:a16="http://schemas.microsoft.com/office/drawing/2014/main" id="{1DB5E635-8016-4266-AC12-F8DCAE8F83F5}"/>
              </a:ext>
            </a:extLst>
          </p:cNvPr>
          <p:cNvGrpSpPr/>
          <p:nvPr/>
        </p:nvGrpSpPr>
        <p:grpSpPr>
          <a:xfrm>
            <a:off x="786617" y="4423244"/>
            <a:ext cx="3317240" cy="720000"/>
            <a:chOff x="11625" y="4880"/>
            <a:chExt cx="5224" cy="2737"/>
          </a:xfrm>
        </p:grpSpPr>
        <p:grpSp>
          <p:nvGrpSpPr>
            <p:cNvPr id="42" name="组合 41">
              <a:extLst>
                <a:ext uri="{FF2B5EF4-FFF2-40B4-BE49-F238E27FC236}">
                  <a16:creationId xmlns:a16="http://schemas.microsoft.com/office/drawing/2014/main" id="{12F6FC8A-DE48-4DE1-AB29-79E8A15DB094}"/>
                </a:ext>
              </a:extLst>
            </p:cNvPr>
            <p:cNvGrpSpPr/>
            <p:nvPr>
              <p:custDataLst>
                <p:tags r:id="rId5"/>
              </p:custDataLst>
            </p:nvPr>
          </p:nvGrpSpPr>
          <p:grpSpPr>
            <a:xfrm>
              <a:off x="11625" y="4880"/>
              <a:ext cx="5224" cy="2737"/>
              <a:chOff x="11625" y="4886"/>
              <a:chExt cx="5415" cy="3186"/>
            </a:xfrm>
          </p:grpSpPr>
          <p:sp>
            <p:nvSpPr>
              <p:cNvPr id="44" name="对角圆角矩形 31">
                <a:extLst>
                  <a:ext uri="{FF2B5EF4-FFF2-40B4-BE49-F238E27FC236}">
                    <a16:creationId xmlns:a16="http://schemas.microsoft.com/office/drawing/2014/main" id="{26F5C44F-CBB8-4B13-8D33-9E29AAB5C3D0}"/>
                  </a:ext>
                </a:extLst>
              </p:cNvPr>
              <p:cNvSpPr/>
              <p:nvPr>
                <p:custDataLst>
                  <p:tags r:id="rId7"/>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对角圆角矩形 32">
                <a:extLst>
                  <a:ext uri="{FF2B5EF4-FFF2-40B4-BE49-F238E27FC236}">
                    <a16:creationId xmlns:a16="http://schemas.microsoft.com/office/drawing/2014/main" id="{457D697B-F231-4482-A727-C89187889B6D}"/>
                  </a:ext>
                </a:extLst>
              </p:cNvPr>
              <p:cNvSpPr/>
              <p:nvPr>
                <p:custDataLst>
                  <p:tags r:id="rId8"/>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itle 6">
              <a:extLst>
                <a:ext uri="{FF2B5EF4-FFF2-40B4-BE49-F238E27FC236}">
                  <a16:creationId xmlns:a16="http://schemas.microsoft.com/office/drawing/2014/main" id="{59F54E1B-0233-4E34-8E5D-A34B16925C1C}"/>
                </a:ext>
              </a:extLst>
            </p:cNvPr>
            <p:cNvSpPr txBox="1"/>
            <p:nvPr>
              <p:custDataLst>
                <p:tags r:id="rId6"/>
              </p:custDataLst>
            </p:nvPr>
          </p:nvSpPr>
          <p:spPr>
            <a:xfrm>
              <a:off x="12128" y="5349"/>
              <a:ext cx="4298" cy="179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Answer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：负责存储学生的答案以及教师对于答案的批改信息</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46" name="组合 45">
            <a:extLst>
              <a:ext uri="{FF2B5EF4-FFF2-40B4-BE49-F238E27FC236}">
                <a16:creationId xmlns:a16="http://schemas.microsoft.com/office/drawing/2014/main" id="{DF33CBFC-9857-470B-B2FA-0CABA5272A40}"/>
              </a:ext>
            </a:extLst>
          </p:cNvPr>
          <p:cNvGrpSpPr/>
          <p:nvPr/>
        </p:nvGrpSpPr>
        <p:grpSpPr>
          <a:xfrm>
            <a:off x="786617" y="5343995"/>
            <a:ext cx="3317240" cy="720000"/>
            <a:chOff x="11625" y="4880"/>
            <a:chExt cx="5224" cy="2737"/>
          </a:xfrm>
        </p:grpSpPr>
        <p:grpSp>
          <p:nvGrpSpPr>
            <p:cNvPr id="47" name="组合 46">
              <a:extLst>
                <a:ext uri="{FF2B5EF4-FFF2-40B4-BE49-F238E27FC236}">
                  <a16:creationId xmlns:a16="http://schemas.microsoft.com/office/drawing/2014/main" id="{BCD080BB-60B6-418C-886E-1349D9F36FD3}"/>
                </a:ext>
              </a:extLst>
            </p:cNvPr>
            <p:cNvGrpSpPr/>
            <p:nvPr>
              <p:custDataLst>
                <p:tags r:id="rId1"/>
              </p:custDataLst>
            </p:nvPr>
          </p:nvGrpSpPr>
          <p:grpSpPr>
            <a:xfrm>
              <a:off x="11625" y="4880"/>
              <a:ext cx="5224" cy="2737"/>
              <a:chOff x="11625" y="4886"/>
              <a:chExt cx="5415" cy="3186"/>
            </a:xfrm>
          </p:grpSpPr>
          <p:sp>
            <p:nvSpPr>
              <p:cNvPr id="49" name="对角圆角矩形 31">
                <a:extLst>
                  <a:ext uri="{FF2B5EF4-FFF2-40B4-BE49-F238E27FC236}">
                    <a16:creationId xmlns:a16="http://schemas.microsoft.com/office/drawing/2014/main" id="{2E591922-0310-4588-806F-86F4B91ACFB4}"/>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对角圆角矩形 32">
                <a:extLst>
                  <a:ext uri="{FF2B5EF4-FFF2-40B4-BE49-F238E27FC236}">
                    <a16:creationId xmlns:a16="http://schemas.microsoft.com/office/drawing/2014/main" id="{AA1355D6-D386-4B94-AE03-D9E1D0BF49DB}"/>
                  </a:ext>
                </a:extLst>
              </p:cNvPr>
              <p:cNvSpPr/>
              <p:nvPr>
                <p:custDataLst>
                  <p:tags r:id="rId4"/>
                </p:custDataLst>
              </p:nvPr>
            </p:nvSpPr>
            <p:spPr>
              <a:xfrm>
                <a:off x="11625"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itle 6">
              <a:extLst>
                <a:ext uri="{FF2B5EF4-FFF2-40B4-BE49-F238E27FC236}">
                  <a16:creationId xmlns:a16="http://schemas.microsoft.com/office/drawing/2014/main" id="{B652EDCD-714F-4C40-8A50-2B5026D59767}"/>
                </a:ext>
              </a:extLst>
            </p:cNvPr>
            <p:cNvSpPr txBox="1"/>
            <p:nvPr>
              <p:custDataLst>
                <p:tags r:id="rId2"/>
              </p:custDataLst>
            </p:nvPr>
          </p:nvSpPr>
          <p:spPr>
            <a:xfrm>
              <a:off x="12128" y="5349"/>
              <a:ext cx="4298" cy="179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Discussion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：负责论坛</a:t>
              </a:r>
              <a:r>
                <a:rPr lang="zh-CN" altLang="en-US" sz="1050" b="1" spc="160">
                  <a:ln w="3175">
                    <a:noFill/>
                    <a:prstDash val="dash"/>
                  </a:ln>
                  <a:solidFill>
                    <a:schemeClr val="tx1">
                      <a:lumMod val="75000"/>
                      <a:lumOff val="25000"/>
                    </a:schemeClr>
                  </a:solidFill>
                  <a:latin typeface="微软雅黑" panose="020B0503020204020204" charset="-122"/>
                  <a:ea typeface="微软雅黑" panose="020B0503020204020204" charset="-122"/>
                </a:rPr>
                <a:t>讨论以及私信</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交流的业务逻辑</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spTree>
    <p:extLst>
      <p:ext uri="{BB962C8B-B14F-4D97-AF65-F5344CB8AC3E}">
        <p14:creationId xmlns:p14="http://schemas.microsoft.com/office/powerpoint/2010/main" val="1334377982"/>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399" y="234133"/>
            <a:ext cx="3399739" cy="553998"/>
          </a:xfrm>
          <a:prstGeom prst="rect">
            <a:avLst/>
          </a:prstGeom>
          <a:noFill/>
        </p:spPr>
        <p:txBody>
          <a:bodyPr wrap="square" rtlCol="0">
            <a:spAutoFit/>
          </a:bodyPr>
          <a:lstStyle/>
          <a:p>
            <a:pPr fontAlgn="ctr">
              <a:lnSpc>
                <a:spcPct val="150000"/>
              </a:lnSpc>
              <a:spcBef>
                <a:spcPts val="1200"/>
              </a:spcBef>
              <a:spcAft>
                <a:spcPts val="0"/>
              </a:spcAft>
              <a:buSzPct val="100000"/>
            </a:pPr>
            <a:r>
              <a:rPr lang="en-US" altLang="zh-CN" sz="2000" b="1" dirty="0" err="1">
                <a:solidFill>
                  <a:srgbClr val="2C353A"/>
                </a:solidFill>
                <a:latin typeface="Arial" panose="020B0604020202020204"/>
                <a:ea typeface="微软雅黑" panose="020B0503020204020204" charset="-122"/>
                <a:sym typeface="+mn-ea"/>
              </a:rPr>
              <a:t>Etcd</a:t>
            </a:r>
            <a:r>
              <a:rPr lang="zh-CN" altLang="en-US" sz="2000" b="1" dirty="0">
                <a:solidFill>
                  <a:srgbClr val="2C353A"/>
                </a:solidFill>
                <a:latin typeface="Arial" panose="020B0604020202020204"/>
                <a:ea typeface="微软雅黑" panose="020B0503020204020204" charset="-122"/>
                <a:sym typeface="+mn-ea"/>
              </a:rPr>
              <a:t>服务注册与服务发现</a:t>
            </a:r>
            <a:endParaRPr lang="en-US" altLang="zh-CN" sz="2000" b="1" dirty="0">
              <a:solidFill>
                <a:srgbClr val="2C353A"/>
              </a:solidFill>
              <a:latin typeface="Arial" panose="020B0604020202020204"/>
              <a:ea typeface="微软雅黑" panose="020B0503020204020204" charset="-122"/>
              <a:sym typeface="+mn-ea"/>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4" name="图片 3">
            <a:extLst>
              <a:ext uri="{FF2B5EF4-FFF2-40B4-BE49-F238E27FC236}">
                <a16:creationId xmlns:a16="http://schemas.microsoft.com/office/drawing/2014/main" id="{CFC41AA8-C997-47DF-B43D-BDA5470A14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581" y="1564012"/>
            <a:ext cx="6697420" cy="4251272"/>
          </a:xfrm>
          <a:prstGeom prst="rect">
            <a:avLst/>
          </a:prstGeom>
        </p:spPr>
      </p:pic>
      <p:pic>
        <p:nvPicPr>
          <p:cNvPr id="14" name="图片 13">
            <a:extLst>
              <a:ext uri="{FF2B5EF4-FFF2-40B4-BE49-F238E27FC236}">
                <a16:creationId xmlns:a16="http://schemas.microsoft.com/office/drawing/2014/main" id="{FADA387E-FF13-4B8A-8BFA-07953AE349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099" y="1814447"/>
            <a:ext cx="1415351" cy="554400"/>
          </a:xfrm>
          <a:prstGeom prst="rect">
            <a:avLst/>
          </a:prstGeom>
        </p:spPr>
      </p:pic>
      <p:grpSp>
        <p:nvGrpSpPr>
          <p:cNvPr id="17" name="组合 16">
            <a:extLst>
              <a:ext uri="{FF2B5EF4-FFF2-40B4-BE49-F238E27FC236}">
                <a16:creationId xmlns:a16="http://schemas.microsoft.com/office/drawing/2014/main" id="{44A314DD-1B4C-4CAD-A801-54D0CA997F74}"/>
              </a:ext>
            </a:extLst>
          </p:cNvPr>
          <p:cNvGrpSpPr/>
          <p:nvPr/>
        </p:nvGrpSpPr>
        <p:grpSpPr>
          <a:xfrm>
            <a:off x="8068620" y="2851668"/>
            <a:ext cx="3315970" cy="2284615"/>
            <a:chOff x="11626" y="4880"/>
            <a:chExt cx="5222" cy="2737"/>
          </a:xfrm>
        </p:grpSpPr>
        <p:grpSp>
          <p:nvGrpSpPr>
            <p:cNvPr id="18" name="组合 17">
              <a:extLst>
                <a:ext uri="{FF2B5EF4-FFF2-40B4-BE49-F238E27FC236}">
                  <a16:creationId xmlns:a16="http://schemas.microsoft.com/office/drawing/2014/main" id="{8B638FFD-5281-4EF7-86CE-09A0CB0423EB}"/>
                </a:ext>
              </a:extLst>
            </p:cNvPr>
            <p:cNvGrpSpPr/>
            <p:nvPr>
              <p:custDataLst>
                <p:tags r:id="rId1"/>
              </p:custDataLst>
            </p:nvPr>
          </p:nvGrpSpPr>
          <p:grpSpPr>
            <a:xfrm>
              <a:off x="11626" y="4880"/>
              <a:ext cx="5222" cy="2737"/>
              <a:chOff x="11627" y="4886"/>
              <a:chExt cx="5413" cy="3186"/>
            </a:xfrm>
          </p:grpSpPr>
          <p:sp>
            <p:nvSpPr>
              <p:cNvPr id="20" name="对角圆角矩形 31">
                <a:extLst>
                  <a:ext uri="{FF2B5EF4-FFF2-40B4-BE49-F238E27FC236}">
                    <a16:creationId xmlns:a16="http://schemas.microsoft.com/office/drawing/2014/main" id="{E39E84AD-495A-4766-9AF7-3009D1681B25}"/>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角圆角矩形 32">
                <a:extLst>
                  <a:ext uri="{FF2B5EF4-FFF2-40B4-BE49-F238E27FC236}">
                    <a16:creationId xmlns:a16="http://schemas.microsoft.com/office/drawing/2014/main" id="{CB0C6435-523B-46AC-8E92-D13DF3028F1C}"/>
                  </a:ext>
                </a:extLst>
              </p:cNvPr>
              <p:cNvSpPr/>
              <p:nvPr>
                <p:custDataLst>
                  <p:tags r:id="rId4"/>
                </p:custDataLst>
              </p:nvPr>
            </p:nvSpPr>
            <p:spPr>
              <a:xfrm>
                <a:off x="11627"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itle 6">
              <a:extLst>
                <a:ext uri="{FF2B5EF4-FFF2-40B4-BE49-F238E27FC236}">
                  <a16:creationId xmlns:a16="http://schemas.microsoft.com/office/drawing/2014/main" id="{0777E445-DAC6-4E96-8FB0-DECC3651D470}"/>
                </a:ext>
              </a:extLst>
            </p:cNvPr>
            <p:cNvSpPr txBox="1"/>
            <p:nvPr>
              <p:custDataLst>
                <p:tags r:id="rId2"/>
              </p:custDataLst>
            </p:nvPr>
          </p:nvSpPr>
          <p:spPr>
            <a:xfrm>
              <a:off x="12128" y="5349"/>
              <a:ext cx="4298" cy="178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20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Etcd</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：是一个高可用的分布式键值数据库，它的内部采用</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raft</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协议作为一致性算法，基于</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Go</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语言实现。在微服务项目中可以使用</a:t>
              </a:r>
              <a:r>
                <a:rPr lang="en-US" altLang="zh-CN" sz="120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Etcd</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来集成服务注册与服务发现中心。</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spTree>
    <p:extLst>
      <p:ext uri="{BB962C8B-B14F-4D97-AF65-F5344CB8AC3E}">
        <p14:creationId xmlns:p14="http://schemas.microsoft.com/office/powerpoint/2010/main" val="2847593421"/>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95" y="0"/>
            <a:ext cx="12190413" cy="3833664"/>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 name="矩形 10"/>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7" name="Shape 135"/>
          <p:cNvSpPr/>
          <p:nvPr/>
        </p:nvSpPr>
        <p:spPr>
          <a:xfrm>
            <a:off x="10130370" y="2471929"/>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2"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3"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4"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7" name="Shape 141"/>
          <p:cNvSpPr/>
          <p:nvPr/>
        </p:nvSpPr>
        <p:spPr>
          <a:xfrm>
            <a:off x="9550686" y="260178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2"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3"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4"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5"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6"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7"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8"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9"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0"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1"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2"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3"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4"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6"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7"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8"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9"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0"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1"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3"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4"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文本框 3"/>
          <p:cNvSpPr txBox="1"/>
          <p:nvPr/>
        </p:nvSpPr>
        <p:spPr>
          <a:xfrm>
            <a:off x="839629" y="2780666"/>
            <a:ext cx="9865360" cy="1106805"/>
          </a:xfrm>
          <a:prstGeom prst="rect">
            <a:avLst/>
          </a:prstGeom>
          <a:noFill/>
        </p:spPr>
        <p:txBody>
          <a:bodyPr wrap="square" rtlCol="0">
            <a:spAutoFit/>
          </a:bodyPr>
          <a:lstStyle/>
          <a:p>
            <a:pPr algn="ctr"/>
            <a:r>
              <a:rPr lang="zh-CN" altLang="en-US" sz="6600" b="1" dirty="0">
                <a:solidFill>
                  <a:srgbClr val="2C353A"/>
                </a:solidFill>
                <a:latin typeface="Arial" panose="020B0604020202020204"/>
                <a:ea typeface="微软雅黑" panose="020B0503020204020204" charset="-122"/>
                <a:sym typeface="Arial" panose="020B0604020202020204"/>
              </a:rPr>
              <a:t>关键算法设计</a:t>
            </a:r>
          </a:p>
        </p:txBody>
      </p:sp>
    </p:spTree>
    <p:extLst>
      <p:ext uri="{BB962C8B-B14F-4D97-AF65-F5344CB8AC3E}">
        <p14:creationId xmlns:p14="http://schemas.microsoft.com/office/powerpoint/2010/main" val="2265409054"/>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95" y="0"/>
            <a:ext cx="12190413" cy="3833664"/>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 name="矩形 10"/>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7" name="Shape 135"/>
          <p:cNvSpPr/>
          <p:nvPr/>
        </p:nvSpPr>
        <p:spPr>
          <a:xfrm>
            <a:off x="10130370" y="2471929"/>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2"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3"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4"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7" name="Shape 141"/>
          <p:cNvSpPr/>
          <p:nvPr/>
        </p:nvSpPr>
        <p:spPr>
          <a:xfrm>
            <a:off x="9550686" y="260178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2"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3"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4"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5"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6"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7"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8"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9"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0"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1"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2"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3"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4"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6"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7"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8"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9"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0"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1"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3"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4"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文本框 3"/>
          <p:cNvSpPr txBox="1"/>
          <p:nvPr/>
        </p:nvSpPr>
        <p:spPr>
          <a:xfrm>
            <a:off x="839629" y="2780666"/>
            <a:ext cx="9865360" cy="1106805"/>
          </a:xfrm>
          <a:prstGeom prst="rect">
            <a:avLst/>
          </a:prstGeom>
          <a:noFill/>
        </p:spPr>
        <p:txBody>
          <a:bodyPr wrap="square" rtlCol="0">
            <a:spAutoFit/>
          </a:bodyPr>
          <a:lstStyle/>
          <a:p>
            <a:pPr algn="ctr"/>
            <a:r>
              <a:rPr lang="zh-CN" altLang="en-US" sz="6600" b="1" dirty="0">
                <a:solidFill>
                  <a:srgbClr val="2C353A"/>
                </a:solidFill>
                <a:latin typeface="Arial" panose="020B0604020202020204"/>
                <a:ea typeface="微软雅黑" panose="020B0503020204020204" charset="-122"/>
              </a:rPr>
              <a:t>演示技术原型</a:t>
            </a:r>
            <a:endParaRPr lang="zh-CN" altLang="en-US" sz="6600" b="1" dirty="0">
              <a:solidFill>
                <a:srgbClr val="2C353A"/>
              </a:solidFill>
              <a:latin typeface="Arial" panose="020B0604020202020204"/>
              <a:ea typeface="微软雅黑" panose="020B0503020204020204" charset="-122"/>
              <a:sym typeface="Arial" panose="020B0604020202020204"/>
            </a:endParaRPr>
          </a:p>
        </p:txBody>
      </p:sp>
    </p:spTree>
    <p:extLst>
      <p:ext uri="{BB962C8B-B14F-4D97-AF65-F5344CB8AC3E}">
        <p14:creationId xmlns:p14="http://schemas.microsoft.com/office/powerpoint/2010/main" val="2127965150"/>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2013294"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作业传输</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14" name="图片 13">
            <a:extLst>
              <a:ext uri="{FF2B5EF4-FFF2-40B4-BE49-F238E27FC236}">
                <a16:creationId xmlns:a16="http://schemas.microsoft.com/office/drawing/2014/main" id="{CBE147A7-A153-46F3-8906-124DF13D79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5137" y="3625752"/>
            <a:ext cx="2999551" cy="2520000"/>
          </a:xfrm>
          <a:prstGeom prst="rect">
            <a:avLst/>
          </a:prstGeom>
        </p:spPr>
      </p:pic>
      <p:grpSp>
        <p:nvGrpSpPr>
          <p:cNvPr id="26" name="组合 25">
            <a:extLst>
              <a:ext uri="{FF2B5EF4-FFF2-40B4-BE49-F238E27FC236}">
                <a16:creationId xmlns:a16="http://schemas.microsoft.com/office/drawing/2014/main" id="{356E2F2A-F8AF-47A7-AC63-1D004A00EC03}"/>
              </a:ext>
            </a:extLst>
          </p:cNvPr>
          <p:cNvGrpSpPr/>
          <p:nvPr/>
        </p:nvGrpSpPr>
        <p:grpSpPr>
          <a:xfrm>
            <a:off x="1050074" y="3663133"/>
            <a:ext cx="3317240" cy="1063543"/>
            <a:chOff x="11625" y="4880"/>
            <a:chExt cx="5224" cy="2738"/>
          </a:xfrm>
        </p:grpSpPr>
        <p:grpSp>
          <p:nvGrpSpPr>
            <p:cNvPr id="27" name="组合 26">
              <a:extLst>
                <a:ext uri="{FF2B5EF4-FFF2-40B4-BE49-F238E27FC236}">
                  <a16:creationId xmlns:a16="http://schemas.microsoft.com/office/drawing/2014/main" id="{C8621685-D131-4BE2-8B12-0829BC430B02}"/>
                </a:ext>
              </a:extLst>
            </p:cNvPr>
            <p:cNvGrpSpPr/>
            <p:nvPr>
              <p:custDataLst>
                <p:tags r:id="rId5"/>
              </p:custDataLst>
            </p:nvPr>
          </p:nvGrpSpPr>
          <p:grpSpPr>
            <a:xfrm>
              <a:off x="11625" y="4880"/>
              <a:ext cx="5224" cy="2738"/>
              <a:chOff x="11625" y="4885"/>
              <a:chExt cx="5415" cy="3187"/>
            </a:xfrm>
          </p:grpSpPr>
          <p:sp>
            <p:nvSpPr>
              <p:cNvPr id="29" name="对角圆角矩形 31">
                <a:extLst>
                  <a:ext uri="{FF2B5EF4-FFF2-40B4-BE49-F238E27FC236}">
                    <a16:creationId xmlns:a16="http://schemas.microsoft.com/office/drawing/2014/main" id="{6B7BC2EB-9134-4AA1-9D93-984B157773A9}"/>
                  </a:ext>
                </a:extLst>
              </p:cNvPr>
              <p:cNvSpPr/>
              <p:nvPr>
                <p:custDataLst>
                  <p:tags r:id="rId7"/>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对角圆角矩形 32">
                <a:extLst>
                  <a:ext uri="{FF2B5EF4-FFF2-40B4-BE49-F238E27FC236}">
                    <a16:creationId xmlns:a16="http://schemas.microsoft.com/office/drawing/2014/main" id="{7C8E46F1-9D34-4A12-9C22-7954110BD0D2}"/>
                  </a:ext>
                </a:extLst>
              </p:cNvPr>
              <p:cNvSpPr/>
              <p:nvPr>
                <p:custDataLst>
                  <p:tags r:id="rId8"/>
                </p:custDataLst>
              </p:nvPr>
            </p:nvSpPr>
            <p:spPr>
              <a:xfrm>
                <a:off x="11625" y="4885"/>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itle 6">
              <a:extLst>
                <a:ext uri="{FF2B5EF4-FFF2-40B4-BE49-F238E27FC236}">
                  <a16:creationId xmlns:a16="http://schemas.microsoft.com/office/drawing/2014/main" id="{27388B8B-59D0-41A0-9552-D5BF8AE6598A}"/>
                </a:ext>
              </a:extLst>
            </p:cNvPr>
            <p:cNvSpPr txBox="1"/>
            <p:nvPr>
              <p:custDataLst>
                <p:tags r:id="rId6"/>
              </p:custDataLst>
            </p:nvPr>
          </p:nvSpPr>
          <p:spPr>
            <a:xfrm>
              <a:off x="12128" y="5349"/>
              <a:ext cx="4298" cy="1628"/>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对于富文本：</a:t>
              </a:r>
              <a:endPar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endParaRPr>
            </a:p>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存储在</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MongoDB</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数据库中</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cxnSp>
        <p:nvCxnSpPr>
          <p:cNvPr id="19" name="直接连接符 18">
            <a:extLst>
              <a:ext uri="{FF2B5EF4-FFF2-40B4-BE49-F238E27FC236}">
                <a16:creationId xmlns:a16="http://schemas.microsoft.com/office/drawing/2014/main" id="{EBF08537-559B-472A-83F1-93DA2C6C00A3}"/>
              </a:ext>
            </a:extLst>
          </p:cNvPr>
          <p:cNvCxnSpPr/>
          <p:nvPr/>
        </p:nvCxnSpPr>
        <p:spPr>
          <a:xfrm>
            <a:off x="584200" y="3124200"/>
            <a:ext cx="10863836" cy="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F740B6AC-A537-4198-81DC-82F437B65F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57751" y="4059964"/>
            <a:ext cx="3600000" cy="1254000"/>
          </a:xfrm>
          <a:prstGeom prst="rect">
            <a:avLst/>
          </a:prstGeom>
        </p:spPr>
      </p:pic>
      <p:grpSp>
        <p:nvGrpSpPr>
          <p:cNvPr id="32" name="组合 31">
            <a:extLst>
              <a:ext uri="{FF2B5EF4-FFF2-40B4-BE49-F238E27FC236}">
                <a16:creationId xmlns:a16="http://schemas.microsoft.com/office/drawing/2014/main" id="{7122ACF0-78DB-491F-92AD-5D9FEC4D3711}"/>
              </a:ext>
            </a:extLst>
          </p:cNvPr>
          <p:cNvGrpSpPr/>
          <p:nvPr/>
        </p:nvGrpSpPr>
        <p:grpSpPr>
          <a:xfrm>
            <a:off x="1016074" y="936879"/>
            <a:ext cx="3317240" cy="1063543"/>
            <a:chOff x="11625" y="4880"/>
            <a:chExt cx="5224" cy="2738"/>
          </a:xfrm>
        </p:grpSpPr>
        <p:grpSp>
          <p:nvGrpSpPr>
            <p:cNvPr id="33" name="组合 32">
              <a:extLst>
                <a:ext uri="{FF2B5EF4-FFF2-40B4-BE49-F238E27FC236}">
                  <a16:creationId xmlns:a16="http://schemas.microsoft.com/office/drawing/2014/main" id="{72FC1424-3816-4527-8B18-BBFEAD0331F4}"/>
                </a:ext>
              </a:extLst>
            </p:cNvPr>
            <p:cNvGrpSpPr/>
            <p:nvPr>
              <p:custDataLst>
                <p:tags r:id="rId1"/>
              </p:custDataLst>
            </p:nvPr>
          </p:nvGrpSpPr>
          <p:grpSpPr>
            <a:xfrm>
              <a:off x="11625" y="4880"/>
              <a:ext cx="5224" cy="2738"/>
              <a:chOff x="11625" y="4885"/>
              <a:chExt cx="5415" cy="3187"/>
            </a:xfrm>
          </p:grpSpPr>
          <p:sp>
            <p:nvSpPr>
              <p:cNvPr id="35" name="对角圆角矩形 31">
                <a:extLst>
                  <a:ext uri="{FF2B5EF4-FFF2-40B4-BE49-F238E27FC236}">
                    <a16:creationId xmlns:a16="http://schemas.microsoft.com/office/drawing/2014/main" id="{788C4768-C63C-4D93-A4F1-04C2C48FCCE0}"/>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对角圆角矩形 32">
                <a:extLst>
                  <a:ext uri="{FF2B5EF4-FFF2-40B4-BE49-F238E27FC236}">
                    <a16:creationId xmlns:a16="http://schemas.microsoft.com/office/drawing/2014/main" id="{154672D9-B449-4187-821C-E8CD151A90EF}"/>
                  </a:ext>
                </a:extLst>
              </p:cNvPr>
              <p:cNvSpPr/>
              <p:nvPr>
                <p:custDataLst>
                  <p:tags r:id="rId4"/>
                </p:custDataLst>
              </p:nvPr>
            </p:nvSpPr>
            <p:spPr>
              <a:xfrm>
                <a:off x="11625" y="4885"/>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Title 6">
              <a:extLst>
                <a:ext uri="{FF2B5EF4-FFF2-40B4-BE49-F238E27FC236}">
                  <a16:creationId xmlns:a16="http://schemas.microsoft.com/office/drawing/2014/main" id="{D91BEE00-7293-40A3-A039-B76B417AEEF8}"/>
                </a:ext>
              </a:extLst>
            </p:cNvPr>
            <p:cNvSpPr txBox="1"/>
            <p:nvPr>
              <p:custDataLst>
                <p:tags r:id="rId2"/>
              </p:custDataLst>
            </p:nvPr>
          </p:nvSpPr>
          <p:spPr>
            <a:xfrm>
              <a:off x="12128" y="5349"/>
              <a:ext cx="4298" cy="1628"/>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对于文件：</a:t>
              </a:r>
              <a:endPar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endParaRPr>
            </a:p>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存储在阿里云的</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OSS Server</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中</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pic>
        <p:nvPicPr>
          <p:cNvPr id="38" name="图片 37">
            <a:extLst>
              <a:ext uri="{FF2B5EF4-FFF2-40B4-BE49-F238E27FC236}">
                <a16:creationId xmlns:a16="http://schemas.microsoft.com/office/drawing/2014/main" id="{F1169D95-AF89-4B0F-9202-5045F96D26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8596" y="716380"/>
            <a:ext cx="2199593" cy="2160000"/>
          </a:xfrm>
          <a:prstGeom prst="rect">
            <a:avLst/>
          </a:prstGeom>
        </p:spPr>
      </p:pic>
      <p:pic>
        <p:nvPicPr>
          <p:cNvPr id="40" name="图片 39">
            <a:extLst>
              <a:ext uri="{FF2B5EF4-FFF2-40B4-BE49-F238E27FC236}">
                <a16:creationId xmlns:a16="http://schemas.microsoft.com/office/drawing/2014/main" id="{1D6BBF12-2787-4F5C-B75E-3CDFBE516D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42911" y="1165940"/>
            <a:ext cx="3600000" cy="1407107"/>
          </a:xfrm>
          <a:prstGeom prst="rect">
            <a:avLst/>
          </a:prstGeom>
        </p:spPr>
      </p:pic>
    </p:spTree>
    <p:extLst>
      <p:ext uri="{BB962C8B-B14F-4D97-AF65-F5344CB8AC3E}">
        <p14:creationId xmlns:p14="http://schemas.microsoft.com/office/powerpoint/2010/main" val="2383052583"/>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2013294"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图像清晰度检测</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4" name="图片 3">
            <a:extLst>
              <a:ext uri="{FF2B5EF4-FFF2-40B4-BE49-F238E27FC236}">
                <a16:creationId xmlns:a16="http://schemas.microsoft.com/office/drawing/2014/main" id="{4666BF5A-2B98-4A54-8990-713FB502F1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380" y="1822973"/>
            <a:ext cx="5400000" cy="2006192"/>
          </a:xfrm>
          <a:prstGeom prst="rect">
            <a:avLst/>
          </a:prstGeom>
        </p:spPr>
      </p:pic>
      <p:pic>
        <p:nvPicPr>
          <p:cNvPr id="17" name="图片 16">
            <a:extLst>
              <a:ext uri="{FF2B5EF4-FFF2-40B4-BE49-F238E27FC236}">
                <a16:creationId xmlns:a16="http://schemas.microsoft.com/office/drawing/2014/main" id="{81BF6C62-EECF-43BE-9C65-4C71E9C191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3829165"/>
            <a:ext cx="5400000" cy="2032794"/>
          </a:xfrm>
          <a:prstGeom prst="rect">
            <a:avLst/>
          </a:prstGeom>
        </p:spPr>
      </p:pic>
      <p:grpSp>
        <p:nvGrpSpPr>
          <p:cNvPr id="21" name="组合 20">
            <a:extLst>
              <a:ext uri="{FF2B5EF4-FFF2-40B4-BE49-F238E27FC236}">
                <a16:creationId xmlns:a16="http://schemas.microsoft.com/office/drawing/2014/main" id="{800B7358-9CD5-4FEC-8AFA-D829E84F23BA}"/>
              </a:ext>
            </a:extLst>
          </p:cNvPr>
          <p:cNvGrpSpPr/>
          <p:nvPr/>
        </p:nvGrpSpPr>
        <p:grpSpPr>
          <a:xfrm>
            <a:off x="7600299" y="1341383"/>
            <a:ext cx="3448704" cy="1105488"/>
            <a:chOff x="11624" y="4880"/>
            <a:chExt cx="5225" cy="2737"/>
          </a:xfrm>
        </p:grpSpPr>
        <p:grpSp>
          <p:nvGrpSpPr>
            <p:cNvPr id="22" name="组合 21">
              <a:extLst>
                <a:ext uri="{FF2B5EF4-FFF2-40B4-BE49-F238E27FC236}">
                  <a16:creationId xmlns:a16="http://schemas.microsoft.com/office/drawing/2014/main" id="{63CB3426-63DC-44E4-9593-32CD3E0D1DA1}"/>
                </a:ext>
              </a:extLst>
            </p:cNvPr>
            <p:cNvGrpSpPr/>
            <p:nvPr>
              <p:custDataLst>
                <p:tags r:id="rId1"/>
              </p:custDataLst>
            </p:nvPr>
          </p:nvGrpSpPr>
          <p:grpSpPr>
            <a:xfrm>
              <a:off x="11624" y="4880"/>
              <a:ext cx="5225" cy="2737"/>
              <a:chOff x="11624" y="4886"/>
              <a:chExt cx="5416" cy="3186"/>
            </a:xfrm>
          </p:grpSpPr>
          <p:sp>
            <p:nvSpPr>
              <p:cNvPr id="24" name="对角圆角矩形 31">
                <a:extLst>
                  <a:ext uri="{FF2B5EF4-FFF2-40B4-BE49-F238E27FC236}">
                    <a16:creationId xmlns:a16="http://schemas.microsoft.com/office/drawing/2014/main" id="{BA68E6A3-5B5F-4FE5-B072-98FD4ED122F6}"/>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对角圆角矩形 32">
                <a:extLst>
                  <a:ext uri="{FF2B5EF4-FFF2-40B4-BE49-F238E27FC236}">
                    <a16:creationId xmlns:a16="http://schemas.microsoft.com/office/drawing/2014/main" id="{07A84EF4-B888-4A04-91E2-B313677EBAC4}"/>
                  </a:ext>
                </a:extLst>
              </p:cNvPr>
              <p:cNvSpPr/>
              <p:nvPr>
                <p:custDataLst>
                  <p:tags r:id="rId4"/>
                </p:custDataLst>
              </p:nvPr>
            </p:nvSpPr>
            <p:spPr>
              <a:xfrm>
                <a:off x="11624" y="4886"/>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itle 6">
              <a:extLst>
                <a:ext uri="{FF2B5EF4-FFF2-40B4-BE49-F238E27FC236}">
                  <a16:creationId xmlns:a16="http://schemas.microsoft.com/office/drawing/2014/main" id="{D2BEE753-2197-4CE6-ADE0-E22349984BC4}"/>
                </a:ext>
              </a:extLst>
            </p:cNvPr>
            <p:cNvSpPr txBox="1"/>
            <p:nvPr>
              <p:custDataLst>
                <p:tags r:id="rId2"/>
              </p:custDataLst>
            </p:nvPr>
          </p:nvSpPr>
          <p:spPr>
            <a:xfrm>
              <a:off x="12128" y="5085"/>
              <a:ext cx="4298" cy="2299"/>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调用百度基于深度学习的图像审核服务接口，该图像审核服务提供多种维度的图像审核能力，支持自助调整审核阈值</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sp>
        <p:nvSpPr>
          <p:cNvPr id="27" name="文本框 26">
            <a:extLst>
              <a:ext uri="{FF2B5EF4-FFF2-40B4-BE49-F238E27FC236}">
                <a16:creationId xmlns:a16="http://schemas.microsoft.com/office/drawing/2014/main" id="{3260DDB2-8609-4E71-9AD2-D586F77A4866}"/>
              </a:ext>
            </a:extLst>
          </p:cNvPr>
          <p:cNvSpPr txBox="1"/>
          <p:nvPr/>
        </p:nvSpPr>
        <p:spPr>
          <a:xfrm>
            <a:off x="695400" y="1388968"/>
            <a:ext cx="1489000" cy="369332"/>
          </a:xfrm>
          <a:prstGeom prst="rect">
            <a:avLst/>
          </a:prstGeom>
          <a:noFill/>
        </p:spPr>
        <p:txBody>
          <a:bodyPr wrap="square">
            <a:spAutoFit/>
          </a:bodyPr>
          <a:lstStyle/>
          <a:p>
            <a:r>
              <a:rPr lang="zh-CN" altLang="en-US" sz="1800" b="1" dirty="0">
                <a:solidFill>
                  <a:srgbClr val="2C353A"/>
                </a:solidFill>
                <a:latin typeface="Arial" panose="020B0604020202020204"/>
                <a:ea typeface="微软雅黑" panose="020B0503020204020204" charset="-122"/>
                <a:sym typeface="Arial" panose="020B0604020202020204"/>
              </a:rPr>
              <a:t>不清晰图像</a:t>
            </a:r>
            <a:endParaRPr lang="zh-CN" altLang="en-US" dirty="0"/>
          </a:p>
        </p:txBody>
      </p:sp>
      <p:sp>
        <p:nvSpPr>
          <p:cNvPr id="19" name="文本框 18">
            <a:extLst>
              <a:ext uri="{FF2B5EF4-FFF2-40B4-BE49-F238E27FC236}">
                <a16:creationId xmlns:a16="http://schemas.microsoft.com/office/drawing/2014/main" id="{874DB7D1-B659-4923-8A81-4A7277180861}"/>
              </a:ext>
            </a:extLst>
          </p:cNvPr>
          <p:cNvSpPr txBox="1"/>
          <p:nvPr/>
        </p:nvSpPr>
        <p:spPr>
          <a:xfrm>
            <a:off x="6249225" y="3337066"/>
            <a:ext cx="1489000" cy="369332"/>
          </a:xfrm>
          <a:prstGeom prst="rect">
            <a:avLst/>
          </a:prstGeom>
          <a:noFill/>
        </p:spPr>
        <p:txBody>
          <a:bodyPr wrap="square">
            <a:spAutoFit/>
          </a:bodyPr>
          <a:lstStyle/>
          <a:p>
            <a:r>
              <a:rPr lang="zh-CN" altLang="en-US" sz="1800" b="1" dirty="0">
                <a:solidFill>
                  <a:srgbClr val="2C353A"/>
                </a:solidFill>
                <a:latin typeface="Arial" panose="020B0604020202020204"/>
                <a:ea typeface="微软雅黑" panose="020B0503020204020204" charset="-122"/>
                <a:sym typeface="Arial" panose="020B0604020202020204"/>
              </a:rPr>
              <a:t>清晰图像</a:t>
            </a:r>
            <a:endParaRPr lang="zh-CN" altLang="en-US" dirty="0"/>
          </a:p>
        </p:txBody>
      </p:sp>
    </p:spTree>
    <p:extLst>
      <p:ext uri="{BB962C8B-B14F-4D97-AF65-F5344CB8AC3E}">
        <p14:creationId xmlns:p14="http://schemas.microsoft.com/office/powerpoint/2010/main" val="3529904"/>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图像增强</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41" name="图片 40">
            <a:extLst>
              <a:ext uri="{FF2B5EF4-FFF2-40B4-BE49-F238E27FC236}">
                <a16:creationId xmlns:a16="http://schemas.microsoft.com/office/drawing/2014/main" id="{EC450D7E-DB6D-4AFA-A1AB-707902B96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59" y="1124038"/>
            <a:ext cx="6851360" cy="4743249"/>
          </a:xfrm>
          <a:prstGeom prst="rect">
            <a:avLst/>
          </a:prstGeom>
        </p:spPr>
      </p:pic>
      <p:pic>
        <p:nvPicPr>
          <p:cNvPr id="43" name="图片 42">
            <a:extLst>
              <a:ext uri="{FF2B5EF4-FFF2-40B4-BE49-F238E27FC236}">
                <a16:creationId xmlns:a16="http://schemas.microsoft.com/office/drawing/2014/main" id="{987B63ED-BDA4-407C-B46D-7DB81A183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243" y="3347287"/>
            <a:ext cx="3561198" cy="2520000"/>
          </a:xfrm>
          <a:prstGeom prst="rect">
            <a:avLst/>
          </a:prstGeom>
        </p:spPr>
      </p:pic>
      <p:pic>
        <p:nvPicPr>
          <p:cNvPr id="45" name="图片 44">
            <a:extLst>
              <a:ext uri="{FF2B5EF4-FFF2-40B4-BE49-F238E27FC236}">
                <a16:creationId xmlns:a16="http://schemas.microsoft.com/office/drawing/2014/main" id="{73BD8C41-CFA2-44BA-AEE5-E388D902F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318" y="621156"/>
            <a:ext cx="1787047" cy="2520000"/>
          </a:xfrm>
          <a:prstGeom prst="rect">
            <a:avLst/>
          </a:prstGeom>
        </p:spPr>
      </p:pic>
    </p:spTree>
    <p:extLst>
      <p:ext uri="{BB962C8B-B14F-4D97-AF65-F5344CB8AC3E}">
        <p14:creationId xmlns:p14="http://schemas.microsoft.com/office/powerpoint/2010/main" val="1908095122"/>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95" y="0"/>
            <a:ext cx="12190413" cy="3833664"/>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 name="矩形 10"/>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7" name="Shape 135"/>
          <p:cNvSpPr/>
          <p:nvPr/>
        </p:nvSpPr>
        <p:spPr>
          <a:xfrm>
            <a:off x="10130370" y="2471929"/>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2"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3"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4"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7" name="Shape 141"/>
          <p:cNvSpPr/>
          <p:nvPr/>
        </p:nvSpPr>
        <p:spPr>
          <a:xfrm>
            <a:off x="9550686" y="260178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2"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3"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4"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5"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6"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7"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8"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9"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0"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1"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2"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3"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4"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6"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7"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8"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9"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0"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1"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3"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4"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文本框 3"/>
          <p:cNvSpPr txBox="1"/>
          <p:nvPr/>
        </p:nvSpPr>
        <p:spPr>
          <a:xfrm>
            <a:off x="313658" y="3225570"/>
            <a:ext cx="11326959" cy="1107996"/>
          </a:xfrm>
          <a:prstGeom prst="rect">
            <a:avLst/>
          </a:prstGeom>
          <a:noFill/>
        </p:spPr>
        <p:txBody>
          <a:bodyPr wrap="square" rtlCol="0">
            <a:spAutoFit/>
          </a:bodyPr>
          <a:lstStyle/>
          <a:p>
            <a:pPr algn="ctr"/>
            <a:r>
              <a:rPr lang="en-US" altLang="zh-CN" sz="6600" b="1" dirty="0">
                <a:solidFill>
                  <a:srgbClr val="2C353A"/>
                </a:solidFill>
                <a:latin typeface="Arial" panose="020B0604020202020204"/>
                <a:ea typeface="微软雅黑" panose="020B0503020204020204" charset="-122"/>
              </a:rPr>
              <a:t>《</a:t>
            </a:r>
            <a:r>
              <a:rPr lang="zh-CN" altLang="en-US" sz="6600" b="1" dirty="0">
                <a:solidFill>
                  <a:srgbClr val="2C353A"/>
                </a:solidFill>
                <a:latin typeface="Arial" panose="020B0604020202020204"/>
                <a:ea typeface="微软雅黑" panose="020B0503020204020204" charset="-122"/>
              </a:rPr>
              <a:t>迭代评估报告</a:t>
            </a:r>
            <a:r>
              <a:rPr lang="en-US" altLang="zh-CN" sz="6600" b="1" dirty="0">
                <a:solidFill>
                  <a:srgbClr val="2C353A"/>
                </a:solidFill>
                <a:latin typeface="Arial" panose="020B0604020202020204"/>
                <a:ea typeface="微软雅黑" panose="020B0503020204020204" charset="-122"/>
              </a:rPr>
              <a:t>》</a:t>
            </a:r>
            <a:r>
              <a:rPr lang="zh-CN" altLang="en-US" sz="6600" b="1" dirty="0">
                <a:solidFill>
                  <a:srgbClr val="2C353A"/>
                </a:solidFill>
                <a:latin typeface="Arial" panose="020B0604020202020204"/>
                <a:ea typeface="微软雅黑" panose="020B0503020204020204" charset="-122"/>
              </a:rPr>
              <a:t>的概要情况</a:t>
            </a:r>
            <a:endParaRPr lang="zh-CN" altLang="en-US" sz="6600" b="1" dirty="0">
              <a:solidFill>
                <a:srgbClr val="2C353A"/>
              </a:solidFill>
              <a:latin typeface="Arial" panose="020B0604020202020204"/>
              <a:ea typeface="微软雅黑" panose="020B0503020204020204" charset="-122"/>
              <a:sym typeface="Arial" panose="020B0604020202020204"/>
            </a:endParaRPr>
          </a:p>
        </p:txBody>
      </p:sp>
    </p:spTree>
    <p:extLst>
      <p:ext uri="{BB962C8B-B14F-4D97-AF65-F5344CB8AC3E}">
        <p14:creationId xmlns:p14="http://schemas.microsoft.com/office/powerpoint/2010/main" val="241865553"/>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84" y="234315"/>
            <a:ext cx="3319780" cy="499111"/>
          </a:xfrm>
          <a:prstGeom prst="rect">
            <a:avLst/>
          </a:prstGeom>
          <a:noFill/>
        </p:spPr>
        <p:txBody>
          <a:bodyPr wrap="square" rtlCol="0">
            <a:spAutoFit/>
          </a:bodyPr>
          <a:lstStyle/>
          <a:p>
            <a:pPr>
              <a:lnSpc>
                <a:spcPct val="150000"/>
              </a:lnSpc>
            </a:pPr>
            <a:r>
              <a:rPr lang="zh-CN" altLang="en-US" sz="2000" b="1" dirty="0">
                <a:latin typeface="Arial" panose="020B0604020202020204"/>
                <a:ea typeface="微软雅黑" panose="020B0503020204020204" charset="-122"/>
                <a:sym typeface="Arial" panose="020B0604020202020204"/>
              </a:rPr>
              <a:t>任务完成情况</a:t>
            </a: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4" name="Freeform 655">
            <a:hlinkClick r:id="rId3" action="ppaction://hlinksldjump"/>
          </p:cNvPr>
          <p:cNvSpPr/>
          <p:nvPr/>
        </p:nvSpPr>
        <p:spPr bwMode="auto">
          <a:xfrm>
            <a:off x="2067744" y="2517075"/>
            <a:ext cx="9140825" cy="2476500"/>
          </a:xfrm>
          <a:custGeom>
            <a:avLst/>
            <a:gdLst>
              <a:gd name="T0" fmla="*/ 2880 w 2880"/>
              <a:gd name="T1" fmla="*/ 780 h 780"/>
              <a:gd name="T2" fmla="*/ 374 w 2880"/>
              <a:gd name="T3" fmla="*/ 780 h 780"/>
              <a:gd name="T4" fmla="*/ 154 w 2880"/>
              <a:gd name="T5" fmla="*/ 560 h 780"/>
              <a:gd name="T6" fmla="*/ 374 w 2880"/>
              <a:gd name="T7" fmla="*/ 340 h 780"/>
              <a:gd name="T8" fmla="*/ 2506 w 2880"/>
              <a:gd name="T9" fmla="*/ 340 h 780"/>
              <a:gd name="T10" fmla="*/ 2626 w 2880"/>
              <a:gd name="T11" fmla="*/ 220 h 780"/>
              <a:gd name="T12" fmla="*/ 2506 w 2880"/>
              <a:gd name="T13" fmla="*/ 100 h 780"/>
              <a:gd name="T14" fmla="*/ 0 w 2880"/>
              <a:gd name="T15" fmla="*/ 100 h 780"/>
              <a:gd name="T16" fmla="*/ 0 w 2880"/>
              <a:gd name="T17" fmla="*/ 0 h 780"/>
              <a:gd name="T18" fmla="*/ 2506 w 2880"/>
              <a:gd name="T19" fmla="*/ 0 h 780"/>
              <a:gd name="T20" fmla="*/ 2726 w 2880"/>
              <a:gd name="T21" fmla="*/ 220 h 780"/>
              <a:gd name="T22" fmla="*/ 2506 w 2880"/>
              <a:gd name="T23" fmla="*/ 440 h 780"/>
              <a:gd name="T24" fmla="*/ 374 w 2880"/>
              <a:gd name="T25" fmla="*/ 440 h 780"/>
              <a:gd name="T26" fmla="*/ 254 w 2880"/>
              <a:gd name="T27" fmla="*/ 560 h 780"/>
              <a:gd name="T28" fmla="*/ 374 w 2880"/>
              <a:gd name="T29" fmla="*/ 680 h 780"/>
              <a:gd name="T30" fmla="*/ 2880 w 2880"/>
              <a:gd name="T31" fmla="*/ 680 h 780"/>
              <a:gd name="T32" fmla="*/ 2880 w 2880"/>
              <a:gd name="T33"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0" h="780">
                <a:moveTo>
                  <a:pt x="2880" y="780"/>
                </a:moveTo>
                <a:cubicBezTo>
                  <a:pt x="374" y="780"/>
                  <a:pt x="374" y="780"/>
                  <a:pt x="374" y="780"/>
                </a:cubicBezTo>
                <a:cubicBezTo>
                  <a:pt x="253" y="780"/>
                  <a:pt x="154" y="682"/>
                  <a:pt x="154" y="560"/>
                </a:cubicBezTo>
                <a:cubicBezTo>
                  <a:pt x="154" y="439"/>
                  <a:pt x="253" y="340"/>
                  <a:pt x="374" y="340"/>
                </a:cubicBezTo>
                <a:cubicBezTo>
                  <a:pt x="2506" y="340"/>
                  <a:pt x="2506" y="340"/>
                  <a:pt x="2506" y="340"/>
                </a:cubicBezTo>
                <a:cubicBezTo>
                  <a:pt x="2572" y="340"/>
                  <a:pt x="2626" y="286"/>
                  <a:pt x="2626" y="220"/>
                </a:cubicBezTo>
                <a:cubicBezTo>
                  <a:pt x="2626" y="154"/>
                  <a:pt x="2572" y="100"/>
                  <a:pt x="2506" y="100"/>
                </a:cubicBezTo>
                <a:cubicBezTo>
                  <a:pt x="0" y="100"/>
                  <a:pt x="0" y="100"/>
                  <a:pt x="0" y="100"/>
                </a:cubicBezTo>
                <a:cubicBezTo>
                  <a:pt x="0" y="0"/>
                  <a:pt x="0" y="0"/>
                  <a:pt x="0" y="0"/>
                </a:cubicBezTo>
                <a:cubicBezTo>
                  <a:pt x="2506" y="0"/>
                  <a:pt x="2506" y="0"/>
                  <a:pt x="2506" y="0"/>
                </a:cubicBezTo>
                <a:cubicBezTo>
                  <a:pt x="2627" y="0"/>
                  <a:pt x="2726" y="99"/>
                  <a:pt x="2726" y="220"/>
                </a:cubicBezTo>
                <a:cubicBezTo>
                  <a:pt x="2726" y="341"/>
                  <a:pt x="2627" y="440"/>
                  <a:pt x="2506" y="440"/>
                </a:cubicBezTo>
                <a:cubicBezTo>
                  <a:pt x="374" y="440"/>
                  <a:pt x="374" y="440"/>
                  <a:pt x="374" y="440"/>
                </a:cubicBezTo>
                <a:cubicBezTo>
                  <a:pt x="308" y="440"/>
                  <a:pt x="254" y="494"/>
                  <a:pt x="254" y="560"/>
                </a:cubicBezTo>
                <a:cubicBezTo>
                  <a:pt x="254" y="626"/>
                  <a:pt x="308" y="680"/>
                  <a:pt x="374" y="680"/>
                </a:cubicBezTo>
                <a:cubicBezTo>
                  <a:pt x="2880" y="680"/>
                  <a:pt x="2880" y="680"/>
                  <a:pt x="2880" y="680"/>
                </a:cubicBezTo>
                <a:cubicBezTo>
                  <a:pt x="2880" y="780"/>
                  <a:pt x="2880" y="780"/>
                  <a:pt x="2880" y="780"/>
                </a:cubicBezTo>
              </a:path>
            </a:pathLst>
          </a:custGeom>
          <a:solidFill>
            <a:schemeClr val="bg1">
              <a:lumMod val="65000"/>
              <a:alpha val="30000"/>
            </a:schemeClr>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17" name="Freeform 689">
            <a:hlinkClick r:id="rId3" action="ppaction://hlinksldjump"/>
          </p:cNvPr>
          <p:cNvSpPr/>
          <p:nvPr/>
        </p:nvSpPr>
        <p:spPr bwMode="auto">
          <a:xfrm>
            <a:off x="2067742" y="2675825"/>
            <a:ext cx="8953500" cy="2159000"/>
          </a:xfrm>
          <a:custGeom>
            <a:avLst/>
            <a:gdLst>
              <a:gd name="T0" fmla="*/ 0 w 2821"/>
              <a:gd name="T1" fmla="*/ 0 h 680"/>
              <a:gd name="T2" fmla="*/ 2506 w 2821"/>
              <a:gd name="T3" fmla="*/ 0 h 680"/>
              <a:gd name="T4" fmla="*/ 2676 w 2821"/>
              <a:gd name="T5" fmla="*/ 170 h 680"/>
              <a:gd name="T6" fmla="*/ 2506 w 2821"/>
              <a:gd name="T7" fmla="*/ 340 h 680"/>
              <a:gd name="T8" fmla="*/ 374 w 2821"/>
              <a:gd name="T9" fmla="*/ 340 h 680"/>
              <a:gd name="T10" fmla="*/ 204 w 2821"/>
              <a:gd name="T11" fmla="*/ 510 h 680"/>
              <a:gd name="T12" fmla="*/ 374 w 2821"/>
              <a:gd name="T13" fmla="*/ 680 h 680"/>
              <a:gd name="T14" fmla="*/ 2821 w 2821"/>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1" h="680">
                <a:moveTo>
                  <a:pt x="0" y="0"/>
                </a:moveTo>
                <a:cubicBezTo>
                  <a:pt x="2506" y="0"/>
                  <a:pt x="2506" y="0"/>
                  <a:pt x="2506" y="0"/>
                </a:cubicBezTo>
                <a:cubicBezTo>
                  <a:pt x="2600" y="0"/>
                  <a:pt x="2676" y="76"/>
                  <a:pt x="2676" y="170"/>
                </a:cubicBezTo>
                <a:cubicBezTo>
                  <a:pt x="2676" y="264"/>
                  <a:pt x="2600" y="340"/>
                  <a:pt x="2506" y="340"/>
                </a:cubicBezTo>
                <a:cubicBezTo>
                  <a:pt x="374" y="340"/>
                  <a:pt x="374" y="340"/>
                  <a:pt x="374" y="340"/>
                </a:cubicBezTo>
                <a:cubicBezTo>
                  <a:pt x="280" y="340"/>
                  <a:pt x="204" y="416"/>
                  <a:pt x="204" y="510"/>
                </a:cubicBezTo>
                <a:cubicBezTo>
                  <a:pt x="204" y="604"/>
                  <a:pt x="280" y="680"/>
                  <a:pt x="374" y="680"/>
                </a:cubicBezTo>
                <a:cubicBezTo>
                  <a:pt x="2821" y="680"/>
                  <a:pt x="2821" y="680"/>
                  <a:pt x="2821" y="680"/>
                </a:cubicBezTo>
              </a:path>
            </a:pathLst>
          </a:custGeom>
          <a:noFill/>
          <a:ln w="12700" cap="flat">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19" name="TextBox 18"/>
          <p:cNvSpPr txBox="1"/>
          <p:nvPr/>
        </p:nvSpPr>
        <p:spPr>
          <a:xfrm>
            <a:off x="5414019" y="3620089"/>
            <a:ext cx="2448272" cy="281940"/>
          </a:xfrm>
          <a:prstGeom prst="rect">
            <a:avLst/>
          </a:prstGeom>
          <a:noFill/>
        </p:spPr>
        <p:txBody>
          <a:bodyPr wrap="square" lIns="0" tIns="0" rIns="0" bIns="0" rtlCol="0">
            <a:spAutoFit/>
          </a:bodyPr>
          <a:lstStyle/>
          <a:p>
            <a:pPr algn="ctr">
              <a:lnSpc>
                <a:spcPts val="2200"/>
              </a:lnSpc>
            </a:pPr>
            <a:r>
              <a:rPr lang="zh-CN" altLang="en-US" sz="2000" dirty="0">
                <a:solidFill>
                  <a:schemeClr val="bg1"/>
                </a:solidFill>
                <a:latin typeface="Arial" panose="020B0604020202020204"/>
                <a:ea typeface="微软雅黑" panose="020B0503020204020204" charset="-122"/>
                <a:sym typeface="Arial" panose="020B0604020202020204"/>
              </a:rPr>
              <a:t>任务进程</a:t>
            </a:r>
          </a:p>
        </p:txBody>
      </p:sp>
      <p:sp>
        <p:nvSpPr>
          <p:cNvPr id="20" name="Freeform 661"/>
          <p:cNvSpPr>
            <a:spLocks noEditPoints="1"/>
          </p:cNvSpPr>
          <p:nvPr/>
        </p:nvSpPr>
        <p:spPr bwMode="auto">
          <a:xfrm>
            <a:off x="5250680" y="3545775"/>
            <a:ext cx="254000" cy="196850"/>
          </a:xfrm>
          <a:custGeom>
            <a:avLst/>
            <a:gdLst>
              <a:gd name="T0" fmla="*/ 26 w 80"/>
              <a:gd name="T1" fmla="*/ 0 h 62"/>
              <a:gd name="T2" fmla="*/ 11 w 80"/>
              <a:gd name="T3" fmla="*/ 9 h 62"/>
              <a:gd name="T4" fmla="*/ 3 w 80"/>
              <a:gd name="T5" fmla="*/ 22 h 62"/>
              <a:gd name="T6" fmla="*/ 0 w 80"/>
              <a:gd name="T7" fmla="*/ 41 h 62"/>
              <a:gd name="T8" fmla="*/ 0 w 80"/>
              <a:gd name="T9" fmla="*/ 62 h 62"/>
              <a:gd name="T10" fmla="*/ 29 w 80"/>
              <a:gd name="T11" fmla="*/ 62 h 62"/>
              <a:gd name="T12" fmla="*/ 29 w 80"/>
              <a:gd name="T13" fmla="*/ 33 h 62"/>
              <a:gd name="T14" fmla="*/ 15 w 80"/>
              <a:gd name="T15" fmla="*/ 33 h 62"/>
              <a:gd name="T16" fmla="*/ 19 w 80"/>
              <a:gd name="T17" fmla="*/ 20 h 62"/>
              <a:gd name="T18" fmla="*/ 32 w 80"/>
              <a:gd name="T19" fmla="*/ 12 h 62"/>
              <a:gd name="T20" fmla="*/ 26 w 80"/>
              <a:gd name="T21" fmla="*/ 0 h 62"/>
              <a:gd name="T22" fmla="*/ 74 w 80"/>
              <a:gd name="T23" fmla="*/ 0 h 62"/>
              <a:gd name="T24" fmla="*/ 59 w 80"/>
              <a:gd name="T25" fmla="*/ 9 h 62"/>
              <a:gd name="T26" fmla="*/ 51 w 80"/>
              <a:gd name="T27" fmla="*/ 22 h 62"/>
              <a:gd name="T28" fmla="*/ 49 w 80"/>
              <a:gd name="T29" fmla="*/ 41 h 62"/>
              <a:gd name="T30" fmla="*/ 49 w 80"/>
              <a:gd name="T31" fmla="*/ 62 h 62"/>
              <a:gd name="T32" fmla="*/ 77 w 80"/>
              <a:gd name="T33" fmla="*/ 62 h 62"/>
              <a:gd name="T34" fmla="*/ 77 w 80"/>
              <a:gd name="T35" fmla="*/ 33 h 62"/>
              <a:gd name="T36" fmla="*/ 63 w 80"/>
              <a:gd name="T37" fmla="*/ 33 h 62"/>
              <a:gd name="T38" fmla="*/ 67 w 80"/>
              <a:gd name="T39" fmla="*/ 20 h 62"/>
              <a:gd name="T40" fmla="*/ 80 w 80"/>
              <a:gd name="T41" fmla="*/ 12 h 62"/>
              <a:gd name="T42" fmla="*/ 74 w 80"/>
              <a:gd name="T4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62">
                <a:moveTo>
                  <a:pt x="26" y="0"/>
                </a:moveTo>
                <a:cubicBezTo>
                  <a:pt x="20" y="2"/>
                  <a:pt x="15" y="5"/>
                  <a:pt x="11" y="9"/>
                </a:cubicBezTo>
                <a:cubicBezTo>
                  <a:pt x="7" y="12"/>
                  <a:pt x="4" y="17"/>
                  <a:pt x="3" y="22"/>
                </a:cubicBezTo>
                <a:cubicBezTo>
                  <a:pt x="1" y="26"/>
                  <a:pt x="0" y="33"/>
                  <a:pt x="0" y="41"/>
                </a:cubicBezTo>
                <a:cubicBezTo>
                  <a:pt x="0" y="62"/>
                  <a:pt x="0" y="62"/>
                  <a:pt x="0" y="62"/>
                </a:cubicBezTo>
                <a:cubicBezTo>
                  <a:pt x="29" y="62"/>
                  <a:pt x="29" y="62"/>
                  <a:pt x="29" y="62"/>
                </a:cubicBezTo>
                <a:cubicBezTo>
                  <a:pt x="29" y="33"/>
                  <a:pt x="29" y="33"/>
                  <a:pt x="29" y="33"/>
                </a:cubicBezTo>
                <a:cubicBezTo>
                  <a:pt x="15" y="33"/>
                  <a:pt x="15" y="33"/>
                  <a:pt x="15" y="33"/>
                </a:cubicBezTo>
                <a:cubicBezTo>
                  <a:pt x="15" y="27"/>
                  <a:pt x="17" y="23"/>
                  <a:pt x="19" y="20"/>
                </a:cubicBezTo>
                <a:cubicBezTo>
                  <a:pt x="22" y="16"/>
                  <a:pt x="26" y="13"/>
                  <a:pt x="32" y="12"/>
                </a:cubicBezTo>
                <a:cubicBezTo>
                  <a:pt x="26" y="0"/>
                  <a:pt x="26" y="0"/>
                  <a:pt x="26" y="0"/>
                </a:cubicBezTo>
                <a:moveTo>
                  <a:pt x="74" y="0"/>
                </a:moveTo>
                <a:cubicBezTo>
                  <a:pt x="68" y="2"/>
                  <a:pt x="63" y="5"/>
                  <a:pt x="59" y="9"/>
                </a:cubicBezTo>
                <a:cubicBezTo>
                  <a:pt x="55" y="12"/>
                  <a:pt x="52" y="17"/>
                  <a:pt x="51" y="22"/>
                </a:cubicBezTo>
                <a:cubicBezTo>
                  <a:pt x="49" y="26"/>
                  <a:pt x="49" y="33"/>
                  <a:pt x="49" y="41"/>
                </a:cubicBezTo>
                <a:cubicBezTo>
                  <a:pt x="49" y="62"/>
                  <a:pt x="49" y="62"/>
                  <a:pt x="49" y="62"/>
                </a:cubicBezTo>
                <a:cubicBezTo>
                  <a:pt x="77" y="62"/>
                  <a:pt x="77" y="62"/>
                  <a:pt x="77" y="62"/>
                </a:cubicBezTo>
                <a:cubicBezTo>
                  <a:pt x="77" y="33"/>
                  <a:pt x="77" y="33"/>
                  <a:pt x="77" y="33"/>
                </a:cubicBezTo>
                <a:cubicBezTo>
                  <a:pt x="63" y="33"/>
                  <a:pt x="63" y="33"/>
                  <a:pt x="63" y="33"/>
                </a:cubicBezTo>
                <a:cubicBezTo>
                  <a:pt x="64" y="27"/>
                  <a:pt x="65" y="23"/>
                  <a:pt x="67" y="20"/>
                </a:cubicBezTo>
                <a:cubicBezTo>
                  <a:pt x="70" y="16"/>
                  <a:pt x="74" y="13"/>
                  <a:pt x="80" y="12"/>
                </a:cubicBezTo>
                <a:cubicBezTo>
                  <a:pt x="74" y="0"/>
                  <a:pt x="74" y="0"/>
                  <a:pt x="74" y="0"/>
                </a:cubicBezTo>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21" name="Freeform 662"/>
          <p:cNvSpPr>
            <a:spLocks noEditPoints="1"/>
          </p:cNvSpPr>
          <p:nvPr/>
        </p:nvSpPr>
        <p:spPr bwMode="auto">
          <a:xfrm>
            <a:off x="7771630" y="3545775"/>
            <a:ext cx="254000" cy="196850"/>
          </a:xfrm>
          <a:custGeom>
            <a:avLst/>
            <a:gdLst>
              <a:gd name="T0" fmla="*/ 31 w 80"/>
              <a:gd name="T1" fmla="*/ 0 h 62"/>
              <a:gd name="T2" fmla="*/ 3 w 80"/>
              <a:gd name="T3" fmla="*/ 0 h 62"/>
              <a:gd name="T4" fmla="*/ 3 w 80"/>
              <a:gd name="T5" fmla="*/ 29 h 62"/>
              <a:gd name="T6" fmla="*/ 17 w 80"/>
              <a:gd name="T7" fmla="*/ 29 h 62"/>
              <a:gd name="T8" fmla="*/ 13 w 80"/>
              <a:gd name="T9" fmla="*/ 42 h 62"/>
              <a:gd name="T10" fmla="*/ 0 w 80"/>
              <a:gd name="T11" fmla="*/ 50 h 62"/>
              <a:gd name="T12" fmla="*/ 6 w 80"/>
              <a:gd name="T13" fmla="*/ 62 h 62"/>
              <a:gd name="T14" fmla="*/ 21 w 80"/>
              <a:gd name="T15" fmla="*/ 53 h 62"/>
              <a:gd name="T16" fmla="*/ 29 w 80"/>
              <a:gd name="T17" fmla="*/ 40 h 62"/>
              <a:gd name="T18" fmla="*/ 31 w 80"/>
              <a:gd name="T19" fmla="*/ 21 h 62"/>
              <a:gd name="T20" fmla="*/ 31 w 80"/>
              <a:gd name="T21" fmla="*/ 0 h 62"/>
              <a:gd name="T22" fmla="*/ 80 w 80"/>
              <a:gd name="T23" fmla="*/ 0 h 62"/>
              <a:gd name="T24" fmla="*/ 51 w 80"/>
              <a:gd name="T25" fmla="*/ 0 h 62"/>
              <a:gd name="T26" fmla="*/ 51 w 80"/>
              <a:gd name="T27" fmla="*/ 29 h 62"/>
              <a:gd name="T28" fmla="*/ 65 w 80"/>
              <a:gd name="T29" fmla="*/ 29 h 62"/>
              <a:gd name="T30" fmla="*/ 61 w 80"/>
              <a:gd name="T31" fmla="*/ 42 h 62"/>
              <a:gd name="T32" fmla="*/ 49 w 80"/>
              <a:gd name="T33" fmla="*/ 50 h 62"/>
              <a:gd name="T34" fmla="*/ 54 w 80"/>
              <a:gd name="T35" fmla="*/ 62 h 62"/>
              <a:gd name="T36" fmla="*/ 69 w 80"/>
              <a:gd name="T37" fmla="*/ 53 h 62"/>
              <a:gd name="T38" fmla="*/ 77 w 80"/>
              <a:gd name="T39" fmla="*/ 40 h 62"/>
              <a:gd name="T40" fmla="*/ 80 w 80"/>
              <a:gd name="T41" fmla="*/ 21 h 62"/>
              <a:gd name="T42" fmla="*/ 80 w 80"/>
              <a:gd name="T4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62">
                <a:moveTo>
                  <a:pt x="31" y="0"/>
                </a:moveTo>
                <a:cubicBezTo>
                  <a:pt x="3" y="0"/>
                  <a:pt x="3" y="0"/>
                  <a:pt x="3" y="0"/>
                </a:cubicBezTo>
                <a:cubicBezTo>
                  <a:pt x="3" y="29"/>
                  <a:pt x="3" y="29"/>
                  <a:pt x="3" y="29"/>
                </a:cubicBezTo>
                <a:cubicBezTo>
                  <a:pt x="17" y="29"/>
                  <a:pt x="17" y="29"/>
                  <a:pt x="17" y="29"/>
                </a:cubicBezTo>
                <a:cubicBezTo>
                  <a:pt x="16" y="34"/>
                  <a:pt x="15" y="39"/>
                  <a:pt x="13" y="42"/>
                </a:cubicBezTo>
                <a:cubicBezTo>
                  <a:pt x="10" y="46"/>
                  <a:pt x="6" y="48"/>
                  <a:pt x="0" y="50"/>
                </a:cubicBezTo>
                <a:cubicBezTo>
                  <a:pt x="6" y="62"/>
                  <a:pt x="6" y="62"/>
                  <a:pt x="6" y="62"/>
                </a:cubicBezTo>
                <a:cubicBezTo>
                  <a:pt x="12" y="60"/>
                  <a:pt x="17" y="57"/>
                  <a:pt x="21" y="53"/>
                </a:cubicBezTo>
                <a:cubicBezTo>
                  <a:pt x="25" y="49"/>
                  <a:pt x="28" y="45"/>
                  <a:pt x="29" y="40"/>
                </a:cubicBezTo>
                <a:cubicBezTo>
                  <a:pt x="31" y="35"/>
                  <a:pt x="31" y="29"/>
                  <a:pt x="31" y="21"/>
                </a:cubicBezTo>
                <a:cubicBezTo>
                  <a:pt x="31" y="0"/>
                  <a:pt x="31" y="0"/>
                  <a:pt x="31" y="0"/>
                </a:cubicBezTo>
                <a:moveTo>
                  <a:pt x="80" y="0"/>
                </a:moveTo>
                <a:cubicBezTo>
                  <a:pt x="51" y="0"/>
                  <a:pt x="51" y="0"/>
                  <a:pt x="51" y="0"/>
                </a:cubicBezTo>
                <a:cubicBezTo>
                  <a:pt x="51" y="29"/>
                  <a:pt x="51" y="29"/>
                  <a:pt x="51" y="29"/>
                </a:cubicBezTo>
                <a:cubicBezTo>
                  <a:pt x="65" y="29"/>
                  <a:pt x="65" y="29"/>
                  <a:pt x="65" y="29"/>
                </a:cubicBezTo>
                <a:cubicBezTo>
                  <a:pt x="65" y="34"/>
                  <a:pt x="63" y="39"/>
                  <a:pt x="61" y="42"/>
                </a:cubicBezTo>
                <a:cubicBezTo>
                  <a:pt x="58" y="46"/>
                  <a:pt x="54" y="48"/>
                  <a:pt x="49" y="50"/>
                </a:cubicBezTo>
                <a:cubicBezTo>
                  <a:pt x="54" y="62"/>
                  <a:pt x="54" y="62"/>
                  <a:pt x="54" y="62"/>
                </a:cubicBezTo>
                <a:cubicBezTo>
                  <a:pt x="60" y="60"/>
                  <a:pt x="65" y="57"/>
                  <a:pt x="69" y="53"/>
                </a:cubicBezTo>
                <a:cubicBezTo>
                  <a:pt x="73" y="49"/>
                  <a:pt x="76" y="45"/>
                  <a:pt x="77" y="40"/>
                </a:cubicBezTo>
                <a:cubicBezTo>
                  <a:pt x="79" y="35"/>
                  <a:pt x="80" y="29"/>
                  <a:pt x="80" y="21"/>
                </a:cubicBezTo>
                <a:cubicBezTo>
                  <a:pt x="80" y="0"/>
                  <a:pt x="80" y="0"/>
                  <a:pt x="80" y="0"/>
                </a:cubicBezTo>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22" name="Freeform 663">
            <a:hlinkClick r:id="rId3" action="ppaction://hlinksldjump"/>
          </p:cNvPr>
          <p:cNvSpPr/>
          <p:nvPr/>
        </p:nvSpPr>
        <p:spPr bwMode="auto">
          <a:xfrm>
            <a:off x="10935519" y="4761802"/>
            <a:ext cx="130175" cy="149225"/>
          </a:xfrm>
          <a:custGeom>
            <a:avLst/>
            <a:gdLst>
              <a:gd name="T0" fmla="*/ 0 w 82"/>
              <a:gd name="T1" fmla="*/ 0 h 94"/>
              <a:gd name="T2" fmla="*/ 82 w 82"/>
              <a:gd name="T3" fmla="*/ 46 h 94"/>
              <a:gd name="T4" fmla="*/ 0 w 82"/>
              <a:gd name="T5" fmla="*/ 94 h 94"/>
              <a:gd name="T6" fmla="*/ 0 w 82"/>
              <a:gd name="T7" fmla="*/ 0 h 94"/>
            </a:gdLst>
            <a:ahLst/>
            <a:cxnLst>
              <a:cxn ang="0">
                <a:pos x="T0" y="T1"/>
              </a:cxn>
              <a:cxn ang="0">
                <a:pos x="T2" y="T3"/>
              </a:cxn>
              <a:cxn ang="0">
                <a:pos x="T4" y="T5"/>
              </a:cxn>
              <a:cxn ang="0">
                <a:pos x="T6" y="T7"/>
              </a:cxn>
            </a:cxnLst>
            <a:rect l="0" t="0" r="r" b="b"/>
            <a:pathLst>
              <a:path w="82" h="94">
                <a:moveTo>
                  <a:pt x="0" y="0"/>
                </a:moveTo>
                <a:lnTo>
                  <a:pt x="82" y="46"/>
                </a:lnTo>
                <a:lnTo>
                  <a:pt x="0" y="94"/>
                </a:lnTo>
                <a:lnTo>
                  <a:pt x="0" y="0"/>
                </a:lnTo>
                <a:close/>
              </a:path>
            </a:pathLst>
          </a:cu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35" name="Freeform 657"/>
          <p:cNvSpPr/>
          <p:nvPr/>
        </p:nvSpPr>
        <p:spPr bwMode="auto">
          <a:xfrm>
            <a:off x="1030042" y="2046729"/>
            <a:ext cx="1165225" cy="1206500"/>
          </a:xfrm>
          <a:custGeom>
            <a:avLst/>
            <a:gdLst>
              <a:gd name="T0" fmla="*/ 367 w 367"/>
              <a:gd name="T1" fmla="*/ 190 h 380"/>
              <a:gd name="T2" fmla="*/ 367 w 367"/>
              <a:gd name="T3" fmla="*/ 191 h 380"/>
              <a:gd name="T4" fmla="*/ 366 w 367"/>
              <a:gd name="T5" fmla="*/ 193 h 380"/>
              <a:gd name="T6" fmla="*/ 366 w 367"/>
              <a:gd name="T7" fmla="*/ 194 h 380"/>
              <a:gd name="T8" fmla="*/ 366 w 367"/>
              <a:gd name="T9" fmla="*/ 194 h 380"/>
              <a:gd name="T10" fmla="*/ 350 w 367"/>
              <a:gd name="T11" fmla="*/ 206 h 380"/>
              <a:gd name="T12" fmla="*/ 308 w 367"/>
              <a:gd name="T13" fmla="*/ 213 h 380"/>
              <a:gd name="T14" fmla="*/ 255 w 367"/>
              <a:gd name="T15" fmla="*/ 211 h 380"/>
              <a:gd name="T16" fmla="*/ 222 w 367"/>
              <a:gd name="T17" fmla="*/ 254 h 380"/>
              <a:gd name="T18" fmla="*/ 229 w 367"/>
              <a:gd name="T19" fmla="*/ 254 h 380"/>
              <a:gd name="T20" fmla="*/ 239 w 367"/>
              <a:gd name="T21" fmla="*/ 264 h 380"/>
              <a:gd name="T22" fmla="*/ 229 w 367"/>
              <a:gd name="T23" fmla="*/ 274 h 380"/>
              <a:gd name="T24" fmla="*/ 206 w 367"/>
              <a:gd name="T25" fmla="*/ 274 h 380"/>
              <a:gd name="T26" fmla="*/ 180 w 367"/>
              <a:gd name="T27" fmla="*/ 307 h 380"/>
              <a:gd name="T28" fmla="*/ 197 w 367"/>
              <a:gd name="T29" fmla="*/ 307 h 380"/>
              <a:gd name="T30" fmla="*/ 207 w 367"/>
              <a:gd name="T31" fmla="*/ 317 h 380"/>
              <a:gd name="T32" fmla="*/ 197 w 367"/>
              <a:gd name="T33" fmla="*/ 327 h 380"/>
              <a:gd name="T34" fmla="*/ 165 w 367"/>
              <a:gd name="T35" fmla="*/ 327 h 380"/>
              <a:gd name="T36" fmla="*/ 123 w 367"/>
              <a:gd name="T37" fmla="*/ 380 h 380"/>
              <a:gd name="T38" fmla="*/ 105 w 367"/>
              <a:gd name="T39" fmla="*/ 369 h 380"/>
              <a:gd name="T40" fmla="*/ 181 w 367"/>
              <a:gd name="T41" fmla="*/ 209 h 380"/>
              <a:gd name="T42" fmla="*/ 58 w 367"/>
              <a:gd name="T43" fmla="*/ 206 h 380"/>
              <a:gd name="T44" fmla="*/ 23 w 367"/>
              <a:gd name="T45" fmla="*/ 249 h 380"/>
              <a:gd name="T46" fmla="*/ 0 w 367"/>
              <a:gd name="T47" fmla="*/ 249 h 380"/>
              <a:gd name="T48" fmla="*/ 19 w 367"/>
              <a:gd name="T49" fmla="*/ 190 h 380"/>
              <a:gd name="T50" fmla="*/ 0 w 367"/>
              <a:gd name="T51" fmla="*/ 131 h 380"/>
              <a:gd name="T52" fmla="*/ 23 w 367"/>
              <a:gd name="T53" fmla="*/ 131 h 380"/>
              <a:gd name="T54" fmla="*/ 58 w 367"/>
              <a:gd name="T55" fmla="*/ 174 h 380"/>
              <a:gd name="T56" fmla="*/ 181 w 367"/>
              <a:gd name="T57" fmla="*/ 171 h 380"/>
              <a:gd name="T58" fmla="*/ 105 w 367"/>
              <a:gd name="T59" fmla="*/ 11 h 380"/>
              <a:gd name="T60" fmla="*/ 123 w 367"/>
              <a:gd name="T61" fmla="*/ 0 h 380"/>
              <a:gd name="T62" fmla="*/ 165 w 367"/>
              <a:gd name="T63" fmla="*/ 53 h 380"/>
              <a:gd name="T64" fmla="*/ 197 w 367"/>
              <a:gd name="T65" fmla="*/ 53 h 380"/>
              <a:gd name="T66" fmla="*/ 207 w 367"/>
              <a:gd name="T67" fmla="*/ 63 h 380"/>
              <a:gd name="T68" fmla="*/ 197 w 367"/>
              <a:gd name="T69" fmla="*/ 73 h 380"/>
              <a:gd name="T70" fmla="*/ 180 w 367"/>
              <a:gd name="T71" fmla="*/ 73 h 380"/>
              <a:gd name="T72" fmla="*/ 206 w 367"/>
              <a:gd name="T73" fmla="*/ 106 h 380"/>
              <a:gd name="T74" fmla="*/ 229 w 367"/>
              <a:gd name="T75" fmla="*/ 106 h 380"/>
              <a:gd name="T76" fmla="*/ 239 w 367"/>
              <a:gd name="T77" fmla="*/ 116 h 380"/>
              <a:gd name="T78" fmla="*/ 229 w 367"/>
              <a:gd name="T79" fmla="*/ 126 h 380"/>
              <a:gd name="T80" fmla="*/ 222 w 367"/>
              <a:gd name="T81" fmla="*/ 126 h 380"/>
              <a:gd name="T82" fmla="*/ 255 w 367"/>
              <a:gd name="T83" fmla="*/ 169 h 380"/>
              <a:gd name="T84" fmla="*/ 308 w 367"/>
              <a:gd name="T85" fmla="*/ 167 h 380"/>
              <a:gd name="T86" fmla="*/ 350 w 367"/>
              <a:gd name="T87" fmla="*/ 174 h 380"/>
              <a:gd name="T88" fmla="*/ 366 w 367"/>
              <a:gd name="T89" fmla="*/ 186 h 380"/>
              <a:gd name="T90" fmla="*/ 366 w 367"/>
              <a:gd name="T91" fmla="*/ 186 h 380"/>
              <a:gd name="T92" fmla="*/ 366 w 367"/>
              <a:gd name="T93" fmla="*/ 187 h 380"/>
              <a:gd name="T94" fmla="*/ 367 w 367"/>
              <a:gd name="T95" fmla="*/ 189 h 380"/>
              <a:gd name="T96" fmla="*/ 367 w 367"/>
              <a:gd name="T97" fmla="*/ 1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380">
                <a:moveTo>
                  <a:pt x="367" y="190"/>
                </a:moveTo>
                <a:cubicBezTo>
                  <a:pt x="367" y="190"/>
                  <a:pt x="367" y="191"/>
                  <a:pt x="367" y="191"/>
                </a:cubicBezTo>
                <a:cubicBezTo>
                  <a:pt x="367" y="192"/>
                  <a:pt x="367" y="193"/>
                  <a:pt x="366" y="193"/>
                </a:cubicBezTo>
                <a:cubicBezTo>
                  <a:pt x="366" y="194"/>
                  <a:pt x="366" y="194"/>
                  <a:pt x="366" y="194"/>
                </a:cubicBezTo>
                <a:cubicBezTo>
                  <a:pt x="366" y="194"/>
                  <a:pt x="366" y="194"/>
                  <a:pt x="366" y="194"/>
                </a:cubicBezTo>
                <a:cubicBezTo>
                  <a:pt x="364" y="199"/>
                  <a:pt x="358" y="203"/>
                  <a:pt x="350" y="206"/>
                </a:cubicBezTo>
                <a:cubicBezTo>
                  <a:pt x="339" y="211"/>
                  <a:pt x="324" y="213"/>
                  <a:pt x="308" y="213"/>
                </a:cubicBezTo>
                <a:cubicBezTo>
                  <a:pt x="255" y="211"/>
                  <a:pt x="255" y="211"/>
                  <a:pt x="255" y="211"/>
                </a:cubicBezTo>
                <a:cubicBezTo>
                  <a:pt x="222" y="254"/>
                  <a:pt x="222" y="254"/>
                  <a:pt x="222" y="254"/>
                </a:cubicBezTo>
                <a:cubicBezTo>
                  <a:pt x="229" y="254"/>
                  <a:pt x="229" y="254"/>
                  <a:pt x="229" y="254"/>
                </a:cubicBezTo>
                <a:cubicBezTo>
                  <a:pt x="235" y="254"/>
                  <a:pt x="239" y="259"/>
                  <a:pt x="239" y="264"/>
                </a:cubicBezTo>
                <a:cubicBezTo>
                  <a:pt x="239" y="270"/>
                  <a:pt x="235" y="274"/>
                  <a:pt x="229" y="274"/>
                </a:cubicBezTo>
                <a:cubicBezTo>
                  <a:pt x="206" y="274"/>
                  <a:pt x="206" y="274"/>
                  <a:pt x="206" y="274"/>
                </a:cubicBezTo>
                <a:cubicBezTo>
                  <a:pt x="180" y="307"/>
                  <a:pt x="180" y="307"/>
                  <a:pt x="180" y="307"/>
                </a:cubicBezTo>
                <a:cubicBezTo>
                  <a:pt x="197" y="307"/>
                  <a:pt x="197" y="307"/>
                  <a:pt x="197" y="307"/>
                </a:cubicBezTo>
                <a:cubicBezTo>
                  <a:pt x="202" y="307"/>
                  <a:pt x="207" y="311"/>
                  <a:pt x="207" y="317"/>
                </a:cubicBezTo>
                <a:cubicBezTo>
                  <a:pt x="207" y="322"/>
                  <a:pt x="202" y="327"/>
                  <a:pt x="197" y="327"/>
                </a:cubicBezTo>
                <a:cubicBezTo>
                  <a:pt x="165" y="327"/>
                  <a:pt x="165" y="327"/>
                  <a:pt x="165" y="327"/>
                </a:cubicBezTo>
                <a:cubicBezTo>
                  <a:pt x="123" y="380"/>
                  <a:pt x="123" y="380"/>
                  <a:pt x="123" y="380"/>
                </a:cubicBezTo>
                <a:cubicBezTo>
                  <a:pt x="105" y="369"/>
                  <a:pt x="105" y="369"/>
                  <a:pt x="105" y="369"/>
                </a:cubicBezTo>
                <a:cubicBezTo>
                  <a:pt x="181" y="209"/>
                  <a:pt x="181" y="209"/>
                  <a:pt x="181" y="209"/>
                </a:cubicBezTo>
                <a:cubicBezTo>
                  <a:pt x="58" y="206"/>
                  <a:pt x="58" y="206"/>
                  <a:pt x="58" y="206"/>
                </a:cubicBezTo>
                <a:cubicBezTo>
                  <a:pt x="23" y="249"/>
                  <a:pt x="23" y="249"/>
                  <a:pt x="23" y="249"/>
                </a:cubicBezTo>
                <a:cubicBezTo>
                  <a:pt x="0" y="249"/>
                  <a:pt x="0" y="249"/>
                  <a:pt x="0" y="249"/>
                </a:cubicBezTo>
                <a:cubicBezTo>
                  <a:pt x="19" y="190"/>
                  <a:pt x="19" y="190"/>
                  <a:pt x="19" y="190"/>
                </a:cubicBezTo>
                <a:cubicBezTo>
                  <a:pt x="0" y="131"/>
                  <a:pt x="0" y="131"/>
                  <a:pt x="0" y="131"/>
                </a:cubicBezTo>
                <a:cubicBezTo>
                  <a:pt x="23" y="131"/>
                  <a:pt x="23" y="131"/>
                  <a:pt x="23" y="131"/>
                </a:cubicBezTo>
                <a:cubicBezTo>
                  <a:pt x="58" y="174"/>
                  <a:pt x="58" y="174"/>
                  <a:pt x="58" y="174"/>
                </a:cubicBezTo>
                <a:cubicBezTo>
                  <a:pt x="181" y="171"/>
                  <a:pt x="181" y="171"/>
                  <a:pt x="181" y="171"/>
                </a:cubicBezTo>
                <a:cubicBezTo>
                  <a:pt x="105" y="11"/>
                  <a:pt x="105" y="11"/>
                  <a:pt x="105" y="11"/>
                </a:cubicBezTo>
                <a:cubicBezTo>
                  <a:pt x="123" y="0"/>
                  <a:pt x="123" y="0"/>
                  <a:pt x="123" y="0"/>
                </a:cubicBezTo>
                <a:cubicBezTo>
                  <a:pt x="165" y="53"/>
                  <a:pt x="165" y="53"/>
                  <a:pt x="165" y="53"/>
                </a:cubicBezTo>
                <a:cubicBezTo>
                  <a:pt x="197" y="53"/>
                  <a:pt x="197" y="53"/>
                  <a:pt x="197" y="53"/>
                </a:cubicBezTo>
                <a:cubicBezTo>
                  <a:pt x="202" y="53"/>
                  <a:pt x="207" y="58"/>
                  <a:pt x="207" y="63"/>
                </a:cubicBezTo>
                <a:cubicBezTo>
                  <a:pt x="207" y="69"/>
                  <a:pt x="202" y="73"/>
                  <a:pt x="197" y="73"/>
                </a:cubicBezTo>
                <a:cubicBezTo>
                  <a:pt x="180" y="73"/>
                  <a:pt x="180" y="73"/>
                  <a:pt x="180" y="73"/>
                </a:cubicBezTo>
                <a:cubicBezTo>
                  <a:pt x="206" y="106"/>
                  <a:pt x="206" y="106"/>
                  <a:pt x="206" y="106"/>
                </a:cubicBezTo>
                <a:cubicBezTo>
                  <a:pt x="229" y="106"/>
                  <a:pt x="229" y="106"/>
                  <a:pt x="229" y="106"/>
                </a:cubicBezTo>
                <a:cubicBezTo>
                  <a:pt x="235" y="106"/>
                  <a:pt x="239" y="110"/>
                  <a:pt x="239" y="116"/>
                </a:cubicBezTo>
                <a:cubicBezTo>
                  <a:pt x="239" y="121"/>
                  <a:pt x="235" y="126"/>
                  <a:pt x="229" y="126"/>
                </a:cubicBezTo>
                <a:cubicBezTo>
                  <a:pt x="222" y="126"/>
                  <a:pt x="222" y="126"/>
                  <a:pt x="222" y="126"/>
                </a:cubicBezTo>
                <a:cubicBezTo>
                  <a:pt x="255" y="169"/>
                  <a:pt x="255" y="169"/>
                  <a:pt x="255" y="169"/>
                </a:cubicBezTo>
                <a:cubicBezTo>
                  <a:pt x="308" y="167"/>
                  <a:pt x="308" y="167"/>
                  <a:pt x="308" y="167"/>
                </a:cubicBezTo>
                <a:cubicBezTo>
                  <a:pt x="324" y="167"/>
                  <a:pt x="339" y="169"/>
                  <a:pt x="350" y="174"/>
                </a:cubicBezTo>
                <a:cubicBezTo>
                  <a:pt x="358" y="177"/>
                  <a:pt x="364" y="181"/>
                  <a:pt x="366" y="186"/>
                </a:cubicBezTo>
                <a:cubicBezTo>
                  <a:pt x="366" y="186"/>
                  <a:pt x="366" y="186"/>
                  <a:pt x="366" y="186"/>
                </a:cubicBezTo>
                <a:cubicBezTo>
                  <a:pt x="366" y="187"/>
                  <a:pt x="366" y="187"/>
                  <a:pt x="366" y="187"/>
                </a:cubicBezTo>
                <a:cubicBezTo>
                  <a:pt x="367" y="187"/>
                  <a:pt x="367" y="188"/>
                  <a:pt x="367" y="189"/>
                </a:cubicBezTo>
                <a:cubicBezTo>
                  <a:pt x="367" y="189"/>
                  <a:pt x="367" y="190"/>
                  <a:pt x="367" y="190"/>
                </a:cubicBezTo>
                <a:close/>
              </a:path>
            </a:pathLst>
          </a:cu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grpSp>
        <p:nvGrpSpPr>
          <p:cNvPr id="44" name="组合 43"/>
          <p:cNvGrpSpPr/>
          <p:nvPr/>
        </p:nvGrpSpPr>
        <p:grpSpPr>
          <a:xfrm>
            <a:off x="8129434" y="1727201"/>
            <a:ext cx="2446020" cy="1237615"/>
            <a:chOff x="7481" y="2720"/>
            <a:chExt cx="3852" cy="1949"/>
          </a:xfrm>
        </p:grpSpPr>
        <p:grpSp>
          <p:nvGrpSpPr>
            <p:cNvPr id="4" name="组合 3"/>
            <p:cNvGrpSpPr/>
            <p:nvPr/>
          </p:nvGrpSpPr>
          <p:grpSpPr>
            <a:xfrm>
              <a:off x="8954" y="3759"/>
              <a:ext cx="903" cy="910"/>
              <a:chOff x="8954" y="3759"/>
              <a:chExt cx="903" cy="910"/>
            </a:xfrm>
          </p:grpSpPr>
          <p:sp>
            <p:nvSpPr>
              <p:cNvPr id="23" name="Oval 91"/>
              <p:cNvSpPr>
                <a:spLocks noChangeArrowheads="1"/>
              </p:cNvSpPr>
              <p:nvPr/>
            </p:nvSpPr>
            <p:spPr bwMode="auto">
              <a:xfrm>
                <a:off x="8954" y="3759"/>
                <a:ext cx="903" cy="910"/>
              </a:xfrm>
              <a:prstGeom prst="ellipse">
                <a:avLst/>
              </a:pr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29" name="Freeform 98"/>
              <p:cNvSpPr>
                <a:spLocks noEditPoints="1"/>
              </p:cNvSpPr>
              <p:nvPr/>
            </p:nvSpPr>
            <p:spPr bwMode="auto">
              <a:xfrm>
                <a:off x="9259" y="3999"/>
                <a:ext cx="295" cy="425"/>
              </a:xfrm>
              <a:custGeom>
                <a:avLst/>
                <a:gdLst>
                  <a:gd name="T0" fmla="*/ 16 w 59"/>
                  <a:gd name="T1" fmla="*/ 66 h 85"/>
                  <a:gd name="T2" fmla="*/ 17 w 59"/>
                  <a:gd name="T3" fmla="*/ 70 h 85"/>
                  <a:gd name="T4" fmla="*/ 29 w 59"/>
                  <a:gd name="T5" fmla="*/ 73 h 85"/>
                  <a:gd name="T6" fmla="*/ 42 w 59"/>
                  <a:gd name="T7" fmla="*/ 70 h 85"/>
                  <a:gd name="T8" fmla="*/ 43 w 59"/>
                  <a:gd name="T9" fmla="*/ 66 h 85"/>
                  <a:gd name="T10" fmla="*/ 29 w 59"/>
                  <a:gd name="T11" fmla="*/ 68 h 85"/>
                  <a:gd name="T12" fmla="*/ 16 w 59"/>
                  <a:gd name="T13" fmla="*/ 66 h 85"/>
                  <a:gd name="T14" fmla="*/ 17 w 59"/>
                  <a:gd name="T15" fmla="*/ 74 h 85"/>
                  <a:gd name="T16" fmla="*/ 18 w 59"/>
                  <a:gd name="T17" fmla="*/ 78 h 85"/>
                  <a:gd name="T18" fmla="*/ 22 w 59"/>
                  <a:gd name="T19" fmla="*/ 81 h 85"/>
                  <a:gd name="T20" fmla="*/ 22 w 59"/>
                  <a:gd name="T21" fmla="*/ 83 h 85"/>
                  <a:gd name="T22" fmla="*/ 29 w 59"/>
                  <a:gd name="T23" fmla="*/ 85 h 85"/>
                  <a:gd name="T24" fmla="*/ 37 w 59"/>
                  <a:gd name="T25" fmla="*/ 83 h 85"/>
                  <a:gd name="T26" fmla="*/ 37 w 59"/>
                  <a:gd name="T27" fmla="*/ 81 h 85"/>
                  <a:gd name="T28" fmla="*/ 41 w 59"/>
                  <a:gd name="T29" fmla="*/ 78 h 85"/>
                  <a:gd name="T30" fmla="*/ 42 w 59"/>
                  <a:gd name="T31" fmla="*/ 74 h 85"/>
                  <a:gd name="T32" fmla="*/ 29 w 59"/>
                  <a:gd name="T33" fmla="*/ 76 h 85"/>
                  <a:gd name="T34" fmla="*/ 17 w 59"/>
                  <a:gd name="T35" fmla="*/ 74 h 85"/>
                  <a:gd name="T36" fmla="*/ 29 w 59"/>
                  <a:gd name="T37" fmla="*/ 12 h 85"/>
                  <a:gd name="T38" fmla="*/ 31 w 59"/>
                  <a:gd name="T39" fmla="*/ 11 h 85"/>
                  <a:gd name="T40" fmla="*/ 29 w 59"/>
                  <a:gd name="T41" fmla="*/ 9 h 85"/>
                  <a:gd name="T42" fmla="*/ 9 w 59"/>
                  <a:gd name="T43" fmla="*/ 30 h 85"/>
                  <a:gd name="T44" fmla="*/ 11 w 59"/>
                  <a:gd name="T45" fmla="*/ 31 h 85"/>
                  <a:gd name="T46" fmla="*/ 12 w 59"/>
                  <a:gd name="T47" fmla="*/ 30 h 85"/>
                  <a:gd name="T48" fmla="*/ 29 w 59"/>
                  <a:gd name="T49" fmla="*/ 12 h 85"/>
                  <a:gd name="T50" fmla="*/ 29 w 59"/>
                  <a:gd name="T51" fmla="*/ 0 h 85"/>
                  <a:gd name="T52" fmla="*/ 0 w 59"/>
                  <a:gd name="T53" fmla="*/ 30 h 85"/>
                  <a:gd name="T54" fmla="*/ 14 w 59"/>
                  <a:gd name="T55" fmla="*/ 55 h 85"/>
                  <a:gd name="T56" fmla="*/ 15 w 59"/>
                  <a:gd name="T57" fmla="*/ 62 h 85"/>
                  <a:gd name="T58" fmla="*/ 29 w 59"/>
                  <a:gd name="T59" fmla="*/ 65 h 85"/>
                  <a:gd name="T60" fmla="*/ 43 w 59"/>
                  <a:gd name="T61" fmla="*/ 62 h 85"/>
                  <a:gd name="T62" fmla="*/ 45 w 59"/>
                  <a:gd name="T63" fmla="*/ 55 h 85"/>
                  <a:gd name="T64" fmla="*/ 59 w 59"/>
                  <a:gd name="T65" fmla="*/ 30 h 85"/>
                  <a:gd name="T66" fmla="*/ 29 w 59"/>
                  <a:gd name="T67" fmla="*/ 0 h 85"/>
                  <a:gd name="T68" fmla="*/ 40 w 59"/>
                  <a:gd name="T69" fmla="*/ 51 h 85"/>
                  <a:gd name="T70" fmla="*/ 40 w 59"/>
                  <a:gd name="T71" fmla="*/ 58 h 85"/>
                  <a:gd name="T72" fmla="*/ 29 w 59"/>
                  <a:gd name="T73" fmla="*/ 60 h 85"/>
                  <a:gd name="T74" fmla="*/ 19 w 59"/>
                  <a:gd name="T75" fmla="*/ 58 h 85"/>
                  <a:gd name="T76" fmla="*/ 19 w 59"/>
                  <a:gd name="T77" fmla="*/ 51 h 85"/>
                  <a:gd name="T78" fmla="*/ 5 w 59"/>
                  <a:gd name="T79" fmla="*/ 30 h 85"/>
                  <a:gd name="T80" fmla="*/ 29 w 59"/>
                  <a:gd name="T81" fmla="*/ 6 h 85"/>
                  <a:gd name="T82" fmla="*/ 53 w 59"/>
                  <a:gd name="T83" fmla="*/ 30 h 85"/>
                  <a:gd name="T84" fmla="*/ 40 w 59"/>
                  <a:gd name="T85" fmla="*/ 51 h 85"/>
                  <a:gd name="T86" fmla="*/ 36 w 59"/>
                  <a:gd name="T87" fmla="*/ 40 h 85"/>
                  <a:gd name="T88" fmla="*/ 29 w 59"/>
                  <a:gd name="T89" fmla="*/ 29 h 85"/>
                  <a:gd name="T90" fmla="*/ 23 w 59"/>
                  <a:gd name="T91" fmla="*/ 40 h 85"/>
                  <a:gd name="T92" fmla="*/ 20 w 59"/>
                  <a:gd name="T93" fmla="*/ 35 h 85"/>
                  <a:gd name="T94" fmla="*/ 16 w 59"/>
                  <a:gd name="T95" fmla="*/ 37 h 85"/>
                  <a:gd name="T96" fmla="*/ 23 w 59"/>
                  <a:gd name="T97" fmla="*/ 51 h 85"/>
                  <a:gd name="T98" fmla="*/ 29 w 59"/>
                  <a:gd name="T99" fmla="*/ 38 h 85"/>
                  <a:gd name="T100" fmla="*/ 36 w 59"/>
                  <a:gd name="T101" fmla="*/ 51 h 85"/>
                  <a:gd name="T102" fmla="*/ 43 w 59"/>
                  <a:gd name="T103" fmla="*/ 37 h 85"/>
                  <a:gd name="T104" fmla="*/ 39 w 59"/>
                  <a:gd name="T105" fmla="*/ 35 h 85"/>
                  <a:gd name="T106" fmla="*/ 36 w 59"/>
                  <a:gd name="T107"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85">
                    <a:moveTo>
                      <a:pt x="16" y="66"/>
                    </a:moveTo>
                    <a:cubicBezTo>
                      <a:pt x="17" y="70"/>
                      <a:pt x="17" y="70"/>
                      <a:pt x="17" y="70"/>
                    </a:cubicBezTo>
                    <a:cubicBezTo>
                      <a:pt x="20" y="72"/>
                      <a:pt x="25" y="73"/>
                      <a:pt x="29" y="73"/>
                    </a:cubicBezTo>
                    <a:cubicBezTo>
                      <a:pt x="34" y="73"/>
                      <a:pt x="38" y="72"/>
                      <a:pt x="42" y="70"/>
                    </a:cubicBezTo>
                    <a:cubicBezTo>
                      <a:pt x="43" y="66"/>
                      <a:pt x="43" y="66"/>
                      <a:pt x="43" y="66"/>
                    </a:cubicBezTo>
                    <a:cubicBezTo>
                      <a:pt x="39" y="67"/>
                      <a:pt x="34" y="68"/>
                      <a:pt x="29" y="68"/>
                    </a:cubicBezTo>
                    <a:cubicBezTo>
                      <a:pt x="25" y="68"/>
                      <a:pt x="20" y="67"/>
                      <a:pt x="16" y="66"/>
                    </a:cubicBezTo>
                    <a:close/>
                    <a:moveTo>
                      <a:pt x="17" y="74"/>
                    </a:moveTo>
                    <a:cubicBezTo>
                      <a:pt x="18" y="78"/>
                      <a:pt x="18" y="78"/>
                      <a:pt x="18" y="78"/>
                    </a:cubicBezTo>
                    <a:cubicBezTo>
                      <a:pt x="18" y="78"/>
                      <a:pt x="19" y="80"/>
                      <a:pt x="22" y="81"/>
                    </a:cubicBezTo>
                    <a:cubicBezTo>
                      <a:pt x="22" y="83"/>
                      <a:pt x="22" y="83"/>
                      <a:pt x="22" y="83"/>
                    </a:cubicBezTo>
                    <a:cubicBezTo>
                      <a:pt x="22" y="83"/>
                      <a:pt x="24" y="85"/>
                      <a:pt x="29" y="85"/>
                    </a:cubicBezTo>
                    <a:cubicBezTo>
                      <a:pt x="35" y="85"/>
                      <a:pt x="37" y="83"/>
                      <a:pt x="37" y="83"/>
                    </a:cubicBezTo>
                    <a:cubicBezTo>
                      <a:pt x="37" y="81"/>
                      <a:pt x="37" y="81"/>
                      <a:pt x="37" y="81"/>
                    </a:cubicBezTo>
                    <a:cubicBezTo>
                      <a:pt x="40" y="80"/>
                      <a:pt x="41" y="78"/>
                      <a:pt x="41" y="78"/>
                    </a:cubicBezTo>
                    <a:cubicBezTo>
                      <a:pt x="42" y="74"/>
                      <a:pt x="42" y="74"/>
                      <a:pt x="42" y="74"/>
                    </a:cubicBezTo>
                    <a:cubicBezTo>
                      <a:pt x="38" y="75"/>
                      <a:pt x="34" y="76"/>
                      <a:pt x="29" y="76"/>
                    </a:cubicBezTo>
                    <a:cubicBezTo>
                      <a:pt x="25" y="76"/>
                      <a:pt x="21" y="75"/>
                      <a:pt x="17" y="74"/>
                    </a:cubicBezTo>
                    <a:close/>
                    <a:moveTo>
                      <a:pt x="29" y="12"/>
                    </a:moveTo>
                    <a:cubicBezTo>
                      <a:pt x="30" y="12"/>
                      <a:pt x="31" y="12"/>
                      <a:pt x="31" y="11"/>
                    </a:cubicBezTo>
                    <a:cubicBezTo>
                      <a:pt x="31" y="10"/>
                      <a:pt x="30" y="9"/>
                      <a:pt x="29" y="9"/>
                    </a:cubicBezTo>
                    <a:cubicBezTo>
                      <a:pt x="18" y="9"/>
                      <a:pt x="9" y="18"/>
                      <a:pt x="9" y="30"/>
                    </a:cubicBezTo>
                    <a:cubicBezTo>
                      <a:pt x="9" y="31"/>
                      <a:pt x="10" y="31"/>
                      <a:pt x="11" y="31"/>
                    </a:cubicBezTo>
                    <a:cubicBezTo>
                      <a:pt x="12" y="31"/>
                      <a:pt x="12" y="31"/>
                      <a:pt x="12" y="30"/>
                    </a:cubicBezTo>
                    <a:cubicBezTo>
                      <a:pt x="12" y="20"/>
                      <a:pt x="20" y="12"/>
                      <a:pt x="29" y="12"/>
                    </a:cubicBezTo>
                    <a:close/>
                    <a:moveTo>
                      <a:pt x="29" y="0"/>
                    </a:moveTo>
                    <a:cubicBezTo>
                      <a:pt x="13" y="0"/>
                      <a:pt x="0" y="14"/>
                      <a:pt x="0" y="30"/>
                    </a:cubicBezTo>
                    <a:cubicBezTo>
                      <a:pt x="0" y="40"/>
                      <a:pt x="6" y="49"/>
                      <a:pt x="14" y="55"/>
                    </a:cubicBezTo>
                    <a:cubicBezTo>
                      <a:pt x="15" y="62"/>
                      <a:pt x="15" y="62"/>
                      <a:pt x="15" y="62"/>
                    </a:cubicBezTo>
                    <a:cubicBezTo>
                      <a:pt x="19" y="64"/>
                      <a:pt x="24" y="65"/>
                      <a:pt x="29" y="65"/>
                    </a:cubicBezTo>
                    <a:cubicBezTo>
                      <a:pt x="35" y="65"/>
                      <a:pt x="39" y="64"/>
                      <a:pt x="43" y="62"/>
                    </a:cubicBezTo>
                    <a:cubicBezTo>
                      <a:pt x="45" y="55"/>
                      <a:pt x="45" y="55"/>
                      <a:pt x="45" y="55"/>
                    </a:cubicBezTo>
                    <a:cubicBezTo>
                      <a:pt x="53" y="49"/>
                      <a:pt x="59" y="40"/>
                      <a:pt x="59" y="30"/>
                    </a:cubicBezTo>
                    <a:cubicBezTo>
                      <a:pt x="59" y="14"/>
                      <a:pt x="46" y="0"/>
                      <a:pt x="29" y="0"/>
                    </a:cubicBezTo>
                    <a:close/>
                    <a:moveTo>
                      <a:pt x="40" y="51"/>
                    </a:moveTo>
                    <a:cubicBezTo>
                      <a:pt x="40" y="58"/>
                      <a:pt x="40" y="58"/>
                      <a:pt x="40" y="58"/>
                    </a:cubicBezTo>
                    <a:cubicBezTo>
                      <a:pt x="40" y="58"/>
                      <a:pt x="37" y="60"/>
                      <a:pt x="29" y="60"/>
                    </a:cubicBezTo>
                    <a:cubicBezTo>
                      <a:pt x="22" y="60"/>
                      <a:pt x="19" y="58"/>
                      <a:pt x="19" y="58"/>
                    </a:cubicBezTo>
                    <a:cubicBezTo>
                      <a:pt x="19" y="51"/>
                      <a:pt x="19" y="51"/>
                      <a:pt x="19" y="51"/>
                    </a:cubicBezTo>
                    <a:cubicBezTo>
                      <a:pt x="11" y="47"/>
                      <a:pt x="5" y="39"/>
                      <a:pt x="5" y="30"/>
                    </a:cubicBezTo>
                    <a:cubicBezTo>
                      <a:pt x="5" y="16"/>
                      <a:pt x="16" y="6"/>
                      <a:pt x="29" y="6"/>
                    </a:cubicBezTo>
                    <a:cubicBezTo>
                      <a:pt x="43" y="6"/>
                      <a:pt x="53" y="16"/>
                      <a:pt x="53" y="30"/>
                    </a:cubicBezTo>
                    <a:cubicBezTo>
                      <a:pt x="53" y="39"/>
                      <a:pt x="48" y="47"/>
                      <a:pt x="40" y="51"/>
                    </a:cubicBezTo>
                    <a:close/>
                    <a:moveTo>
                      <a:pt x="36" y="40"/>
                    </a:moveTo>
                    <a:cubicBezTo>
                      <a:pt x="29" y="29"/>
                      <a:pt x="29" y="29"/>
                      <a:pt x="29" y="29"/>
                    </a:cubicBezTo>
                    <a:cubicBezTo>
                      <a:pt x="23" y="40"/>
                      <a:pt x="23" y="40"/>
                      <a:pt x="23" y="40"/>
                    </a:cubicBezTo>
                    <a:cubicBezTo>
                      <a:pt x="20" y="35"/>
                      <a:pt x="20" y="35"/>
                      <a:pt x="20" y="35"/>
                    </a:cubicBezTo>
                    <a:cubicBezTo>
                      <a:pt x="16" y="37"/>
                      <a:pt x="16" y="37"/>
                      <a:pt x="16" y="37"/>
                    </a:cubicBezTo>
                    <a:cubicBezTo>
                      <a:pt x="23" y="51"/>
                      <a:pt x="23" y="51"/>
                      <a:pt x="23" y="51"/>
                    </a:cubicBezTo>
                    <a:cubicBezTo>
                      <a:pt x="29" y="38"/>
                      <a:pt x="29" y="38"/>
                      <a:pt x="29" y="38"/>
                    </a:cubicBezTo>
                    <a:cubicBezTo>
                      <a:pt x="36" y="51"/>
                      <a:pt x="36" y="51"/>
                      <a:pt x="36" y="51"/>
                    </a:cubicBezTo>
                    <a:cubicBezTo>
                      <a:pt x="43" y="37"/>
                      <a:pt x="43" y="37"/>
                      <a:pt x="43" y="37"/>
                    </a:cubicBezTo>
                    <a:cubicBezTo>
                      <a:pt x="39" y="35"/>
                      <a:pt x="39" y="35"/>
                      <a:pt x="39" y="35"/>
                    </a:cubicBezTo>
                    <a:lnTo>
                      <a:pt x="36" y="4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grpSp>
        <p:sp>
          <p:nvSpPr>
            <p:cNvPr id="36" name="矩形 35"/>
            <p:cNvSpPr/>
            <p:nvPr/>
          </p:nvSpPr>
          <p:spPr>
            <a:xfrm>
              <a:off x="7481" y="2720"/>
              <a:ext cx="3852" cy="466"/>
            </a:xfrm>
            <a:prstGeom prst="rect">
              <a:avLst/>
            </a:prstGeom>
          </p:spPr>
          <p:txBody>
            <a:bodyPr wrap="square" lIns="91840" tIns="45920" rIns="91840" bIns="45920">
              <a:spAutoFit/>
            </a:bodyPr>
            <a:lstStyle/>
            <a:p>
              <a:pPr algn="ctr">
                <a:lnSpc>
                  <a:spcPct val="150000"/>
                </a:lnSpc>
              </a:pPr>
              <a:r>
                <a:rPr lang="zh-CN" altLang="en-US" sz="1000" b="1" dirty="0">
                  <a:latin typeface="Arial" panose="020B0604020202020204"/>
                  <a:ea typeface="微软雅黑" panose="020B0503020204020204" charset="-122"/>
                  <a:sym typeface="Arial" panose="020B0604020202020204"/>
                </a:rPr>
                <a:t>确定</a:t>
              </a:r>
              <a:r>
                <a:rPr lang="en-US" altLang="zh-CN" sz="1000" b="1" dirty="0">
                  <a:latin typeface="Arial" panose="020B0604020202020204"/>
                  <a:ea typeface="微软雅黑" panose="020B0503020204020204" charset="-122"/>
                  <a:sym typeface="Arial" panose="020B0604020202020204"/>
                </a:rPr>
                <a:t>Golang</a:t>
              </a:r>
              <a:r>
                <a:rPr lang="zh-CN" altLang="en-US" sz="1000" b="1" dirty="0">
                  <a:latin typeface="Arial" panose="020B0604020202020204"/>
                  <a:ea typeface="微软雅黑" panose="020B0503020204020204" charset="-122"/>
                  <a:sym typeface="Arial" panose="020B0604020202020204"/>
                </a:rPr>
                <a:t>与</a:t>
              </a:r>
              <a:r>
                <a:rPr lang="en-US" altLang="zh-CN" sz="1000" b="1" dirty="0" err="1">
                  <a:latin typeface="Arial" panose="020B0604020202020204"/>
                  <a:ea typeface="微软雅黑" panose="020B0503020204020204" charset="-122"/>
                  <a:sym typeface="Arial" panose="020B0604020202020204"/>
                </a:rPr>
                <a:t>Javascript</a:t>
              </a:r>
              <a:r>
                <a:rPr lang="zh-CN" altLang="en-US" sz="1000" b="1" dirty="0">
                  <a:latin typeface="Arial" panose="020B0604020202020204"/>
                  <a:ea typeface="微软雅黑" panose="020B0503020204020204" charset="-122"/>
                  <a:sym typeface="Arial" panose="020B0604020202020204"/>
                </a:rPr>
                <a:t>的编程规范</a:t>
              </a:r>
            </a:p>
          </p:txBody>
        </p:sp>
      </p:grpSp>
      <p:grpSp>
        <p:nvGrpSpPr>
          <p:cNvPr id="55" name="组合 54"/>
          <p:cNvGrpSpPr/>
          <p:nvPr/>
        </p:nvGrpSpPr>
        <p:grpSpPr>
          <a:xfrm>
            <a:off x="3079274" y="4545966"/>
            <a:ext cx="2446020" cy="949325"/>
            <a:chOff x="4848" y="7159"/>
            <a:chExt cx="3852" cy="1495"/>
          </a:xfrm>
        </p:grpSpPr>
        <p:grpSp>
          <p:nvGrpSpPr>
            <p:cNvPr id="43" name="组合 42"/>
            <p:cNvGrpSpPr/>
            <p:nvPr/>
          </p:nvGrpSpPr>
          <p:grpSpPr>
            <a:xfrm>
              <a:off x="6322" y="7159"/>
              <a:ext cx="902" cy="910"/>
              <a:chOff x="13793" y="3759"/>
              <a:chExt cx="902" cy="910"/>
            </a:xfrm>
          </p:grpSpPr>
          <p:sp>
            <p:nvSpPr>
              <p:cNvPr id="25" name="Oval 93"/>
              <p:cNvSpPr>
                <a:spLocks noChangeArrowheads="1"/>
              </p:cNvSpPr>
              <p:nvPr/>
            </p:nvSpPr>
            <p:spPr bwMode="auto">
              <a:xfrm>
                <a:off x="13793" y="3759"/>
                <a:ext cx="903" cy="910"/>
              </a:xfrm>
              <a:prstGeom prst="ellipse">
                <a:avLst/>
              </a:pr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32" name="Freeform 104"/>
              <p:cNvSpPr>
                <a:spLocks noEditPoints="1"/>
              </p:cNvSpPr>
              <p:nvPr/>
            </p:nvSpPr>
            <p:spPr bwMode="auto">
              <a:xfrm>
                <a:off x="14093" y="4024"/>
                <a:ext cx="303" cy="380"/>
              </a:xfrm>
              <a:custGeom>
                <a:avLst/>
                <a:gdLst>
                  <a:gd name="T0" fmla="*/ 87 w 121"/>
                  <a:gd name="T1" fmla="*/ 62 h 152"/>
                  <a:gd name="T2" fmla="*/ 22 w 121"/>
                  <a:gd name="T3" fmla="*/ 62 h 152"/>
                  <a:gd name="T4" fmla="*/ 22 w 121"/>
                  <a:gd name="T5" fmla="*/ 72 h 152"/>
                  <a:gd name="T6" fmla="*/ 87 w 121"/>
                  <a:gd name="T7" fmla="*/ 72 h 152"/>
                  <a:gd name="T8" fmla="*/ 87 w 121"/>
                  <a:gd name="T9" fmla="*/ 62 h 152"/>
                  <a:gd name="T10" fmla="*/ 87 w 121"/>
                  <a:gd name="T11" fmla="*/ 24 h 152"/>
                  <a:gd name="T12" fmla="*/ 22 w 121"/>
                  <a:gd name="T13" fmla="*/ 24 h 152"/>
                  <a:gd name="T14" fmla="*/ 22 w 121"/>
                  <a:gd name="T15" fmla="*/ 34 h 152"/>
                  <a:gd name="T16" fmla="*/ 87 w 121"/>
                  <a:gd name="T17" fmla="*/ 34 h 152"/>
                  <a:gd name="T18" fmla="*/ 87 w 121"/>
                  <a:gd name="T19" fmla="*/ 24 h 152"/>
                  <a:gd name="T20" fmla="*/ 87 w 121"/>
                  <a:gd name="T21" fmla="*/ 44 h 152"/>
                  <a:gd name="T22" fmla="*/ 22 w 121"/>
                  <a:gd name="T23" fmla="*/ 44 h 152"/>
                  <a:gd name="T24" fmla="*/ 22 w 121"/>
                  <a:gd name="T25" fmla="*/ 52 h 152"/>
                  <a:gd name="T26" fmla="*/ 87 w 121"/>
                  <a:gd name="T27" fmla="*/ 52 h 152"/>
                  <a:gd name="T28" fmla="*/ 87 w 121"/>
                  <a:gd name="T29" fmla="*/ 44 h 152"/>
                  <a:gd name="T30" fmla="*/ 22 w 121"/>
                  <a:gd name="T31" fmla="*/ 90 h 152"/>
                  <a:gd name="T32" fmla="*/ 54 w 121"/>
                  <a:gd name="T33" fmla="*/ 90 h 152"/>
                  <a:gd name="T34" fmla="*/ 54 w 121"/>
                  <a:gd name="T35" fmla="*/ 80 h 152"/>
                  <a:gd name="T36" fmla="*/ 22 w 121"/>
                  <a:gd name="T37" fmla="*/ 80 h 152"/>
                  <a:gd name="T38" fmla="*/ 22 w 121"/>
                  <a:gd name="T39" fmla="*/ 90 h 152"/>
                  <a:gd name="T40" fmla="*/ 107 w 121"/>
                  <a:gd name="T41" fmla="*/ 14 h 152"/>
                  <a:gd name="T42" fmla="*/ 107 w 121"/>
                  <a:gd name="T43" fmla="*/ 0 h 152"/>
                  <a:gd name="T44" fmla="*/ 0 w 121"/>
                  <a:gd name="T45" fmla="*/ 0 h 152"/>
                  <a:gd name="T46" fmla="*/ 0 w 121"/>
                  <a:gd name="T47" fmla="*/ 138 h 152"/>
                  <a:gd name="T48" fmla="*/ 14 w 121"/>
                  <a:gd name="T49" fmla="*/ 138 h 152"/>
                  <a:gd name="T50" fmla="*/ 14 w 121"/>
                  <a:gd name="T51" fmla="*/ 152 h 152"/>
                  <a:gd name="T52" fmla="*/ 85 w 121"/>
                  <a:gd name="T53" fmla="*/ 152 h 152"/>
                  <a:gd name="T54" fmla="*/ 121 w 121"/>
                  <a:gd name="T55" fmla="*/ 152 h 152"/>
                  <a:gd name="T56" fmla="*/ 121 w 121"/>
                  <a:gd name="T57" fmla="*/ 116 h 152"/>
                  <a:gd name="T58" fmla="*/ 121 w 121"/>
                  <a:gd name="T59" fmla="*/ 14 h 152"/>
                  <a:gd name="T60" fmla="*/ 107 w 121"/>
                  <a:gd name="T61" fmla="*/ 14 h 152"/>
                  <a:gd name="T62" fmla="*/ 8 w 121"/>
                  <a:gd name="T63" fmla="*/ 132 h 152"/>
                  <a:gd name="T64" fmla="*/ 8 w 121"/>
                  <a:gd name="T65" fmla="*/ 8 h 152"/>
                  <a:gd name="T66" fmla="*/ 99 w 121"/>
                  <a:gd name="T67" fmla="*/ 8 h 152"/>
                  <a:gd name="T68" fmla="*/ 99 w 121"/>
                  <a:gd name="T69" fmla="*/ 100 h 152"/>
                  <a:gd name="T70" fmla="*/ 68 w 121"/>
                  <a:gd name="T71" fmla="*/ 100 h 152"/>
                  <a:gd name="T72" fmla="*/ 68 w 121"/>
                  <a:gd name="T73" fmla="*/ 132 h 152"/>
                  <a:gd name="T74" fmla="*/ 8 w 121"/>
                  <a:gd name="T75" fmla="*/ 132 h 152"/>
                  <a:gd name="T76" fmla="*/ 113 w 121"/>
                  <a:gd name="T77" fmla="*/ 112 h 152"/>
                  <a:gd name="T78" fmla="*/ 113 w 121"/>
                  <a:gd name="T79" fmla="*/ 144 h 152"/>
                  <a:gd name="T80" fmla="*/ 81 w 121"/>
                  <a:gd name="T81" fmla="*/ 144 h 152"/>
                  <a:gd name="T82" fmla="*/ 22 w 121"/>
                  <a:gd name="T83" fmla="*/ 144 h 152"/>
                  <a:gd name="T84" fmla="*/ 22 w 121"/>
                  <a:gd name="T85" fmla="*/ 138 h 152"/>
                  <a:gd name="T86" fmla="*/ 72 w 121"/>
                  <a:gd name="T87" fmla="*/ 138 h 152"/>
                  <a:gd name="T88" fmla="*/ 107 w 121"/>
                  <a:gd name="T89" fmla="*/ 104 h 152"/>
                  <a:gd name="T90" fmla="*/ 107 w 121"/>
                  <a:gd name="T91" fmla="*/ 20 h 152"/>
                  <a:gd name="T92" fmla="*/ 113 w 121"/>
                  <a:gd name="T93" fmla="*/ 20 h 152"/>
                  <a:gd name="T94" fmla="*/ 113 w 121"/>
                  <a:gd name="T9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152">
                    <a:moveTo>
                      <a:pt x="87" y="62"/>
                    </a:moveTo>
                    <a:lnTo>
                      <a:pt x="22" y="62"/>
                    </a:lnTo>
                    <a:lnTo>
                      <a:pt x="22" y="72"/>
                    </a:lnTo>
                    <a:lnTo>
                      <a:pt x="87" y="72"/>
                    </a:lnTo>
                    <a:lnTo>
                      <a:pt x="87" y="62"/>
                    </a:lnTo>
                    <a:close/>
                    <a:moveTo>
                      <a:pt x="87" y="24"/>
                    </a:moveTo>
                    <a:lnTo>
                      <a:pt x="22" y="24"/>
                    </a:lnTo>
                    <a:lnTo>
                      <a:pt x="22" y="34"/>
                    </a:lnTo>
                    <a:lnTo>
                      <a:pt x="87" y="34"/>
                    </a:lnTo>
                    <a:lnTo>
                      <a:pt x="87" y="24"/>
                    </a:lnTo>
                    <a:close/>
                    <a:moveTo>
                      <a:pt x="87" y="44"/>
                    </a:moveTo>
                    <a:lnTo>
                      <a:pt x="22" y="44"/>
                    </a:lnTo>
                    <a:lnTo>
                      <a:pt x="22" y="52"/>
                    </a:lnTo>
                    <a:lnTo>
                      <a:pt x="87" y="52"/>
                    </a:lnTo>
                    <a:lnTo>
                      <a:pt x="87" y="44"/>
                    </a:lnTo>
                    <a:close/>
                    <a:moveTo>
                      <a:pt x="22" y="90"/>
                    </a:moveTo>
                    <a:lnTo>
                      <a:pt x="54" y="90"/>
                    </a:lnTo>
                    <a:lnTo>
                      <a:pt x="54" y="80"/>
                    </a:lnTo>
                    <a:lnTo>
                      <a:pt x="22" y="80"/>
                    </a:lnTo>
                    <a:lnTo>
                      <a:pt x="22" y="90"/>
                    </a:lnTo>
                    <a:close/>
                    <a:moveTo>
                      <a:pt x="107" y="14"/>
                    </a:moveTo>
                    <a:lnTo>
                      <a:pt x="107" y="0"/>
                    </a:lnTo>
                    <a:lnTo>
                      <a:pt x="0" y="0"/>
                    </a:lnTo>
                    <a:lnTo>
                      <a:pt x="0" y="138"/>
                    </a:lnTo>
                    <a:lnTo>
                      <a:pt x="14" y="138"/>
                    </a:lnTo>
                    <a:lnTo>
                      <a:pt x="14" y="152"/>
                    </a:lnTo>
                    <a:lnTo>
                      <a:pt x="85" y="152"/>
                    </a:lnTo>
                    <a:lnTo>
                      <a:pt x="121" y="152"/>
                    </a:lnTo>
                    <a:lnTo>
                      <a:pt x="121" y="116"/>
                    </a:lnTo>
                    <a:lnTo>
                      <a:pt x="121" y="14"/>
                    </a:lnTo>
                    <a:lnTo>
                      <a:pt x="107" y="14"/>
                    </a:lnTo>
                    <a:close/>
                    <a:moveTo>
                      <a:pt x="8" y="132"/>
                    </a:moveTo>
                    <a:lnTo>
                      <a:pt x="8" y="8"/>
                    </a:lnTo>
                    <a:lnTo>
                      <a:pt x="99" y="8"/>
                    </a:lnTo>
                    <a:lnTo>
                      <a:pt x="99" y="100"/>
                    </a:lnTo>
                    <a:lnTo>
                      <a:pt x="68" y="100"/>
                    </a:lnTo>
                    <a:lnTo>
                      <a:pt x="68" y="132"/>
                    </a:lnTo>
                    <a:lnTo>
                      <a:pt x="8" y="132"/>
                    </a:lnTo>
                    <a:close/>
                    <a:moveTo>
                      <a:pt x="113" y="112"/>
                    </a:moveTo>
                    <a:lnTo>
                      <a:pt x="113" y="144"/>
                    </a:lnTo>
                    <a:lnTo>
                      <a:pt x="81" y="144"/>
                    </a:lnTo>
                    <a:lnTo>
                      <a:pt x="22" y="144"/>
                    </a:lnTo>
                    <a:lnTo>
                      <a:pt x="22" y="138"/>
                    </a:lnTo>
                    <a:lnTo>
                      <a:pt x="72" y="138"/>
                    </a:lnTo>
                    <a:lnTo>
                      <a:pt x="107" y="104"/>
                    </a:lnTo>
                    <a:lnTo>
                      <a:pt x="107" y="20"/>
                    </a:lnTo>
                    <a:lnTo>
                      <a:pt x="113" y="20"/>
                    </a:lnTo>
                    <a:lnTo>
                      <a:pt x="113" y="112"/>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grpSp>
        <p:sp>
          <p:nvSpPr>
            <p:cNvPr id="38" name="矩形 37"/>
            <p:cNvSpPr/>
            <p:nvPr/>
          </p:nvSpPr>
          <p:spPr>
            <a:xfrm>
              <a:off x="4848" y="8188"/>
              <a:ext cx="3852" cy="466"/>
            </a:xfrm>
            <a:prstGeom prst="rect">
              <a:avLst/>
            </a:prstGeom>
          </p:spPr>
          <p:txBody>
            <a:bodyPr wrap="square" lIns="91840" tIns="45920" rIns="91840" bIns="45920">
              <a:spAutoFit/>
            </a:bodyPr>
            <a:lstStyle/>
            <a:p>
              <a:pPr algn="ctr">
                <a:lnSpc>
                  <a:spcPct val="150000"/>
                </a:lnSpc>
              </a:pPr>
              <a:r>
                <a:rPr lang="zh-CN" altLang="en-US" sz="1000" b="1" dirty="0">
                  <a:latin typeface="Arial" panose="020B0604020202020204"/>
                  <a:ea typeface="微软雅黑" panose="020B0503020204020204" charset="-122"/>
                  <a:sym typeface="Arial" panose="020B0604020202020204"/>
                </a:rPr>
                <a:t>完成技术原型</a:t>
              </a:r>
            </a:p>
          </p:txBody>
        </p:sp>
      </p:grpSp>
      <p:grpSp>
        <p:nvGrpSpPr>
          <p:cNvPr id="56" name="组合 55"/>
          <p:cNvGrpSpPr/>
          <p:nvPr/>
        </p:nvGrpSpPr>
        <p:grpSpPr>
          <a:xfrm>
            <a:off x="7822724" y="4549140"/>
            <a:ext cx="2446020" cy="945515"/>
            <a:chOff x="12318" y="7164"/>
            <a:chExt cx="3852" cy="1489"/>
          </a:xfrm>
        </p:grpSpPr>
        <p:grpSp>
          <p:nvGrpSpPr>
            <p:cNvPr id="3" name="组合 2"/>
            <p:cNvGrpSpPr/>
            <p:nvPr/>
          </p:nvGrpSpPr>
          <p:grpSpPr>
            <a:xfrm>
              <a:off x="13793" y="7164"/>
              <a:ext cx="902" cy="904"/>
              <a:chOff x="6210" y="7164"/>
              <a:chExt cx="902" cy="904"/>
            </a:xfrm>
          </p:grpSpPr>
          <p:sp>
            <p:nvSpPr>
              <p:cNvPr id="26" name="Oval 94"/>
              <p:cNvSpPr>
                <a:spLocks noChangeArrowheads="1"/>
              </p:cNvSpPr>
              <p:nvPr/>
            </p:nvSpPr>
            <p:spPr bwMode="auto">
              <a:xfrm>
                <a:off x="6210" y="7164"/>
                <a:ext cx="903" cy="905"/>
              </a:xfrm>
              <a:prstGeom prst="ellipse">
                <a:avLst/>
              </a:pr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31" name="Freeform 102"/>
              <p:cNvSpPr>
                <a:spLocks noEditPoints="1"/>
              </p:cNvSpPr>
              <p:nvPr/>
            </p:nvSpPr>
            <p:spPr bwMode="auto">
              <a:xfrm>
                <a:off x="6470" y="7464"/>
                <a:ext cx="385" cy="300"/>
              </a:xfrm>
              <a:custGeom>
                <a:avLst/>
                <a:gdLst>
                  <a:gd name="T0" fmla="*/ 138 w 154"/>
                  <a:gd name="T1" fmla="*/ 32 h 120"/>
                  <a:gd name="T2" fmla="*/ 138 w 154"/>
                  <a:gd name="T3" fmla="*/ 16 h 120"/>
                  <a:gd name="T4" fmla="*/ 122 w 154"/>
                  <a:gd name="T5" fmla="*/ 16 h 120"/>
                  <a:gd name="T6" fmla="*/ 122 w 154"/>
                  <a:gd name="T7" fmla="*/ 0 h 120"/>
                  <a:gd name="T8" fmla="*/ 0 w 154"/>
                  <a:gd name="T9" fmla="*/ 0 h 120"/>
                  <a:gd name="T10" fmla="*/ 0 w 154"/>
                  <a:gd name="T11" fmla="*/ 90 h 120"/>
                  <a:gd name="T12" fmla="*/ 16 w 154"/>
                  <a:gd name="T13" fmla="*/ 90 h 120"/>
                  <a:gd name="T14" fmla="*/ 16 w 154"/>
                  <a:gd name="T15" fmla="*/ 106 h 120"/>
                  <a:gd name="T16" fmla="*/ 32 w 154"/>
                  <a:gd name="T17" fmla="*/ 106 h 120"/>
                  <a:gd name="T18" fmla="*/ 32 w 154"/>
                  <a:gd name="T19" fmla="*/ 120 h 120"/>
                  <a:gd name="T20" fmla="*/ 154 w 154"/>
                  <a:gd name="T21" fmla="*/ 120 h 120"/>
                  <a:gd name="T22" fmla="*/ 154 w 154"/>
                  <a:gd name="T23" fmla="*/ 32 h 120"/>
                  <a:gd name="T24" fmla="*/ 138 w 154"/>
                  <a:gd name="T25" fmla="*/ 32 h 120"/>
                  <a:gd name="T26" fmla="*/ 10 w 154"/>
                  <a:gd name="T27" fmla="*/ 80 h 120"/>
                  <a:gd name="T28" fmla="*/ 10 w 154"/>
                  <a:gd name="T29" fmla="*/ 10 h 120"/>
                  <a:gd name="T30" fmla="*/ 112 w 154"/>
                  <a:gd name="T31" fmla="*/ 10 h 120"/>
                  <a:gd name="T32" fmla="*/ 112 w 154"/>
                  <a:gd name="T33" fmla="*/ 80 h 120"/>
                  <a:gd name="T34" fmla="*/ 10 w 154"/>
                  <a:gd name="T35" fmla="*/ 80 h 120"/>
                  <a:gd name="T36" fmla="*/ 26 w 154"/>
                  <a:gd name="T37" fmla="*/ 96 h 120"/>
                  <a:gd name="T38" fmla="*/ 26 w 154"/>
                  <a:gd name="T39" fmla="*/ 90 h 120"/>
                  <a:gd name="T40" fmla="*/ 122 w 154"/>
                  <a:gd name="T41" fmla="*/ 90 h 120"/>
                  <a:gd name="T42" fmla="*/ 122 w 154"/>
                  <a:gd name="T43" fmla="*/ 26 h 120"/>
                  <a:gd name="T44" fmla="*/ 128 w 154"/>
                  <a:gd name="T45" fmla="*/ 26 h 120"/>
                  <a:gd name="T46" fmla="*/ 128 w 154"/>
                  <a:gd name="T47" fmla="*/ 96 h 120"/>
                  <a:gd name="T48" fmla="*/ 26 w 154"/>
                  <a:gd name="T49" fmla="*/ 96 h 120"/>
                  <a:gd name="T50" fmla="*/ 144 w 154"/>
                  <a:gd name="T51" fmla="*/ 110 h 120"/>
                  <a:gd name="T52" fmla="*/ 42 w 154"/>
                  <a:gd name="T53" fmla="*/ 110 h 120"/>
                  <a:gd name="T54" fmla="*/ 42 w 154"/>
                  <a:gd name="T55" fmla="*/ 106 h 120"/>
                  <a:gd name="T56" fmla="*/ 138 w 154"/>
                  <a:gd name="T57" fmla="*/ 106 h 120"/>
                  <a:gd name="T58" fmla="*/ 138 w 154"/>
                  <a:gd name="T59" fmla="*/ 42 h 120"/>
                  <a:gd name="T60" fmla="*/ 144 w 154"/>
                  <a:gd name="T61" fmla="*/ 42 h 120"/>
                  <a:gd name="T62" fmla="*/ 144 w 154"/>
                  <a:gd name="T63" fmla="*/ 1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20">
                    <a:moveTo>
                      <a:pt x="138" y="32"/>
                    </a:moveTo>
                    <a:lnTo>
                      <a:pt x="138" y="16"/>
                    </a:lnTo>
                    <a:lnTo>
                      <a:pt x="122" y="16"/>
                    </a:lnTo>
                    <a:lnTo>
                      <a:pt x="122" y="0"/>
                    </a:lnTo>
                    <a:lnTo>
                      <a:pt x="0" y="0"/>
                    </a:lnTo>
                    <a:lnTo>
                      <a:pt x="0" y="90"/>
                    </a:lnTo>
                    <a:lnTo>
                      <a:pt x="16" y="90"/>
                    </a:lnTo>
                    <a:lnTo>
                      <a:pt x="16" y="106"/>
                    </a:lnTo>
                    <a:lnTo>
                      <a:pt x="32" y="106"/>
                    </a:lnTo>
                    <a:lnTo>
                      <a:pt x="32" y="120"/>
                    </a:lnTo>
                    <a:lnTo>
                      <a:pt x="154" y="120"/>
                    </a:lnTo>
                    <a:lnTo>
                      <a:pt x="154" y="32"/>
                    </a:lnTo>
                    <a:lnTo>
                      <a:pt x="138" y="32"/>
                    </a:lnTo>
                    <a:close/>
                    <a:moveTo>
                      <a:pt x="10" y="80"/>
                    </a:moveTo>
                    <a:lnTo>
                      <a:pt x="10" y="10"/>
                    </a:lnTo>
                    <a:lnTo>
                      <a:pt x="112" y="10"/>
                    </a:lnTo>
                    <a:lnTo>
                      <a:pt x="112" y="80"/>
                    </a:lnTo>
                    <a:lnTo>
                      <a:pt x="10" y="80"/>
                    </a:lnTo>
                    <a:close/>
                    <a:moveTo>
                      <a:pt x="26" y="96"/>
                    </a:moveTo>
                    <a:lnTo>
                      <a:pt x="26" y="90"/>
                    </a:lnTo>
                    <a:lnTo>
                      <a:pt x="122" y="90"/>
                    </a:lnTo>
                    <a:lnTo>
                      <a:pt x="122" y="26"/>
                    </a:lnTo>
                    <a:lnTo>
                      <a:pt x="128" y="26"/>
                    </a:lnTo>
                    <a:lnTo>
                      <a:pt x="128" y="96"/>
                    </a:lnTo>
                    <a:lnTo>
                      <a:pt x="26" y="96"/>
                    </a:lnTo>
                    <a:close/>
                    <a:moveTo>
                      <a:pt x="144" y="110"/>
                    </a:moveTo>
                    <a:lnTo>
                      <a:pt x="42" y="110"/>
                    </a:lnTo>
                    <a:lnTo>
                      <a:pt x="42" y="106"/>
                    </a:lnTo>
                    <a:lnTo>
                      <a:pt x="138" y="106"/>
                    </a:lnTo>
                    <a:lnTo>
                      <a:pt x="138" y="42"/>
                    </a:lnTo>
                    <a:lnTo>
                      <a:pt x="144" y="42"/>
                    </a:lnTo>
                    <a:lnTo>
                      <a:pt x="144" y="110"/>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grpSp>
        <p:sp>
          <p:nvSpPr>
            <p:cNvPr id="39" name="矩形 38"/>
            <p:cNvSpPr/>
            <p:nvPr/>
          </p:nvSpPr>
          <p:spPr>
            <a:xfrm>
              <a:off x="12318" y="8188"/>
              <a:ext cx="3852" cy="465"/>
            </a:xfrm>
            <a:prstGeom prst="rect">
              <a:avLst/>
            </a:prstGeom>
          </p:spPr>
          <p:txBody>
            <a:bodyPr wrap="square" lIns="91840" tIns="45920" rIns="91840" bIns="45920">
              <a:spAutoFit/>
            </a:bodyPr>
            <a:lstStyle/>
            <a:p>
              <a:pPr algn="ctr">
                <a:lnSpc>
                  <a:spcPct val="150000"/>
                </a:lnSpc>
              </a:pPr>
              <a:r>
                <a:rPr lang="zh-CN" altLang="en-US" sz="1000" b="1" dirty="0">
                  <a:latin typeface="Arial" panose="020B0604020202020204"/>
                  <a:ea typeface="微软雅黑" panose="020B0503020204020204" charset="-122"/>
                  <a:sym typeface="Arial" panose="020B0604020202020204"/>
                </a:rPr>
                <a:t>完成迭代评估</a:t>
              </a:r>
            </a:p>
          </p:txBody>
        </p:sp>
      </p:grpSp>
      <p:grpSp>
        <p:nvGrpSpPr>
          <p:cNvPr id="54" name="组合 53"/>
          <p:cNvGrpSpPr/>
          <p:nvPr/>
        </p:nvGrpSpPr>
        <p:grpSpPr>
          <a:xfrm>
            <a:off x="7128446" y="2974978"/>
            <a:ext cx="2446020" cy="980440"/>
            <a:chOff x="12238" y="3100"/>
            <a:chExt cx="3852" cy="1544"/>
          </a:xfrm>
        </p:grpSpPr>
        <p:grpSp>
          <p:nvGrpSpPr>
            <p:cNvPr id="45" name="组合 44"/>
            <p:cNvGrpSpPr/>
            <p:nvPr/>
          </p:nvGrpSpPr>
          <p:grpSpPr>
            <a:xfrm>
              <a:off x="13786" y="3734"/>
              <a:ext cx="910" cy="910"/>
              <a:chOff x="9998" y="3759"/>
              <a:chExt cx="910" cy="910"/>
            </a:xfrm>
          </p:grpSpPr>
          <p:sp>
            <p:nvSpPr>
              <p:cNvPr id="46" name="Oval 92"/>
              <p:cNvSpPr>
                <a:spLocks noChangeArrowheads="1"/>
              </p:cNvSpPr>
              <p:nvPr/>
            </p:nvSpPr>
            <p:spPr bwMode="auto">
              <a:xfrm>
                <a:off x="9998" y="3759"/>
                <a:ext cx="910" cy="910"/>
              </a:xfrm>
              <a:prstGeom prst="ellipse">
                <a:avLst/>
              </a:pr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47" name="Freeform 100"/>
              <p:cNvSpPr>
                <a:spLocks noEditPoints="1"/>
              </p:cNvSpPr>
              <p:nvPr/>
            </p:nvSpPr>
            <p:spPr bwMode="auto">
              <a:xfrm>
                <a:off x="10263" y="4059"/>
                <a:ext cx="360" cy="305"/>
              </a:xfrm>
              <a:custGeom>
                <a:avLst/>
                <a:gdLst>
                  <a:gd name="T0" fmla="*/ 3 w 72"/>
                  <a:gd name="T1" fmla="*/ 59 h 61"/>
                  <a:gd name="T2" fmla="*/ 6 w 72"/>
                  <a:gd name="T3" fmla="*/ 61 h 61"/>
                  <a:gd name="T4" fmla="*/ 19 w 72"/>
                  <a:gd name="T5" fmla="*/ 61 h 61"/>
                  <a:gd name="T6" fmla="*/ 19 w 72"/>
                  <a:gd name="T7" fmla="*/ 34 h 61"/>
                  <a:gd name="T8" fmla="*/ 3 w 72"/>
                  <a:gd name="T9" fmla="*/ 50 h 61"/>
                  <a:gd name="T10" fmla="*/ 3 w 72"/>
                  <a:gd name="T11" fmla="*/ 59 h 61"/>
                  <a:gd name="T12" fmla="*/ 58 w 72"/>
                  <a:gd name="T13" fmla="*/ 2 h 61"/>
                  <a:gd name="T14" fmla="*/ 55 w 72"/>
                  <a:gd name="T15" fmla="*/ 5 h 61"/>
                  <a:gd name="T16" fmla="*/ 58 w 72"/>
                  <a:gd name="T17" fmla="*/ 7 h 61"/>
                  <a:gd name="T18" fmla="*/ 61 w 72"/>
                  <a:gd name="T19" fmla="*/ 7 h 61"/>
                  <a:gd name="T20" fmla="*/ 35 w 72"/>
                  <a:gd name="T21" fmla="*/ 34 h 61"/>
                  <a:gd name="T22" fmla="*/ 19 w 72"/>
                  <a:gd name="T23" fmla="*/ 18 h 61"/>
                  <a:gd name="T24" fmla="*/ 1 w 72"/>
                  <a:gd name="T25" fmla="*/ 36 h 61"/>
                  <a:gd name="T26" fmla="*/ 1 w 72"/>
                  <a:gd name="T27" fmla="*/ 40 h 61"/>
                  <a:gd name="T28" fmla="*/ 5 w 72"/>
                  <a:gd name="T29" fmla="*/ 40 h 61"/>
                  <a:gd name="T30" fmla="*/ 19 w 72"/>
                  <a:gd name="T31" fmla="*/ 26 h 61"/>
                  <a:gd name="T32" fmla="*/ 35 w 72"/>
                  <a:gd name="T33" fmla="*/ 42 h 61"/>
                  <a:gd name="T34" fmla="*/ 65 w 72"/>
                  <a:gd name="T35" fmla="*/ 11 h 61"/>
                  <a:gd name="T36" fmla="*/ 65 w 72"/>
                  <a:gd name="T37" fmla="*/ 14 h 61"/>
                  <a:gd name="T38" fmla="*/ 68 w 72"/>
                  <a:gd name="T39" fmla="*/ 17 h 61"/>
                  <a:gd name="T40" fmla="*/ 68 w 72"/>
                  <a:gd name="T41" fmla="*/ 17 h 61"/>
                  <a:gd name="T42" fmla="*/ 71 w 72"/>
                  <a:gd name="T43" fmla="*/ 15 h 61"/>
                  <a:gd name="T44" fmla="*/ 72 w 72"/>
                  <a:gd name="T45" fmla="*/ 0 h 61"/>
                  <a:gd name="T46" fmla="*/ 58 w 72"/>
                  <a:gd name="T47" fmla="*/ 2 h 61"/>
                  <a:gd name="T48" fmla="*/ 26 w 72"/>
                  <a:gd name="T49" fmla="*/ 40 h 61"/>
                  <a:gd name="T50" fmla="*/ 26 w 72"/>
                  <a:gd name="T51" fmla="*/ 61 h 61"/>
                  <a:gd name="T52" fmla="*/ 42 w 72"/>
                  <a:gd name="T53" fmla="*/ 61 h 61"/>
                  <a:gd name="T54" fmla="*/ 42 w 72"/>
                  <a:gd name="T55" fmla="*/ 42 h 61"/>
                  <a:gd name="T56" fmla="*/ 35 w 72"/>
                  <a:gd name="T57" fmla="*/ 49 h 61"/>
                  <a:gd name="T58" fmla="*/ 26 w 72"/>
                  <a:gd name="T59" fmla="*/ 40 h 61"/>
                  <a:gd name="T60" fmla="*/ 48 w 72"/>
                  <a:gd name="T61" fmla="*/ 36 h 61"/>
                  <a:gd name="T62" fmla="*/ 48 w 72"/>
                  <a:gd name="T63" fmla="*/ 61 h 61"/>
                  <a:gd name="T64" fmla="*/ 61 w 72"/>
                  <a:gd name="T65" fmla="*/ 61 h 61"/>
                  <a:gd name="T66" fmla="*/ 64 w 72"/>
                  <a:gd name="T67" fmla="*/ 59 h 61"/>
                  <a:gd name="T68" fmla="*/ 64 w 72"/>
                  <a:gd name="T69" fmla="*/ 34 h 61"/>
                  <a:gd name="T70" fmla="*/ 64 w 72"/>
                  <a:gd name="T71" fmla="*/ 20 h 61"/>
                  <a:gd name="T72" fmla="*/ 50 w 72"/>
                  <a:gd name="T73" fmla="*/ 34 h 61"/>
                  <a:gd name="T74" fmla="*/ 48 w 72"/>
                  <a:gd name="T75"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61">
                    <a:moveTo>
                      <a:pt x="3" y="59"/>
                    </a:moveTo>
                    <a:cubicBezTo>
                      <a:pt x="3" y="60"/>
                      <a:pt x="5" y="61"/>
                      <a:pt x="6" y="61"/>
                    </a:cubicBezTo>
                    <a:cubicBezTo>
                      <a:pt x="19" y="61"/>
                      <a:pt x="19" y="61"/>
                      <a:pt x="19" y="61"/>
                    </a:cubicBezTo>
                    <a:cubicBezTo>
                      <a:pt x="19" y="34"/>
                      <a:pt x="19" y="34"/>
                      <a:pt x="19" y="34"/>
                    </a:cubicBezTo>
                    <a:cubicBezTo>
                      <a:pt x="3" y="50"/>
                      <a:pt x="3" y="50"/>
                      <a:pt x="3" y="50"/>
                    </a:cubicBezTo>
                    <a:lnTo>
                      <a:pt x="3" y="59"/>
                    </a:lnTo>
                    <a:close/>
                    <a:moveTo>
                      <a:pt x="58" y="2"/>
                    </a:moveTo>
                    <a:cubicBezTo>
                      <a:pt x="56" y="2"/>
                      <a:pt x="55" y="3"/>
                      <a:pt x="55" y="5"/>
                    </a:cubicBezTo>
                    <a:cubicBezTo>
                      <a:pt x="55" y="6"/>
                      <a:pt x="57" y="8"/>
                      <a:pt x="58" y="7"/>
                    </a:cubicBezTo>
                    <a:cubicBezTo>
                      <a:pt x="61" y="7"/>
                      <a:pt x="61" y="7"/>
                      <a:pt x="61" y="7"/>
                    </a:cubicBezTo>
                    <a:cubicBezTo>
                      <a:pt x="35" y="34"/>
                      <a:pt x="35" y="34"/>
                      <a:pt x="35" y="34"/>
                    </a:cubicBezTo>
                    <a:cubicBezTo>
                      <a:pt x="19" y="18"/>
                      <a:pt x="19" y="18"/>
                      <a:pt x="19" y="18"/>
                    </a:cubicBezTo>
                    <a:cubicBezTo>
                      <a:pt x="1" y="36"/>
                      <a:pt x="1" y="36"/>
                      <a:pt x="1" y="36"/>
                    </a:cubicBezTo>
                    <a:cubicBezTo>
                      <a:pt x="0" y="37"/>
                      <a:pt x="0" y="39"/>
                      <a:pt x="1" y="40"/>
                    </a:cubicBezTo>
                    <a:cubicBezTo>
                      <a:pt x="2" y="41"/>
                      <a:pt x="4" y="41"/>
                      <a:pt x="5" y="40"/>
                    </a:cubicBezTo>
                    <a:cubicBezTo>
                      <a:pt x="19" y="26"/>
                      <a:pt x="19" y="26"/>
                      <a:pt x="19" y="26"/>
                    </a:cubicBezTo>
                    <a:cubicBezTo>
                      <a:pt x="35" y="42"/>
                      <a:pt x="35" y="42"/>
                      <a:pt x="35" y="42"/>
                    </a:cubicBezTo>
                    <a:cubicBezTo>
                      <a:pt x="65" y="11"/>
                      <a:pt x="65" y="11"/>
                      <a:pt x="65" y="11"/>
                    </a:cubicBezTo>
                    <a:cubicBezTo>
                      <a:pt x="65" y="14"/>
                      <a:pt x="65" y="14"/>
                      <a:pt x="65" y="14"/>
                    </a:cubicBezTo>
                    <a:cubicBezTo>
                      <a:pt x="65" y="16"/>
                      <a:pt x="66" y="17"/>
                      <a:pt x="68" y="17"/>
                    </a:cubicBezTo>
                    <a:cubicBezTo>
                      <a:pt x="68" y="17"/>
                      <a:pt x="68" y="17"/>
                      <a:pt x="68" y="17"/>
                    </a:cubicBezTo>
                    <a:cubicBezTo>
                      <a:pt x="69" y="17"/>
                      <a:pt x="71" y="16"/>
                      <a:pt x="71" y="15"/>
                    </a:cubicBezTo>
                    <a:cubicBezTo>
                      <a:pt x="72" y="0"/>
                      <a:pt x="72" y="0"/>
                      <a:pt x="72" y="0"/>
                    </a:cubicBezTo>
                    <a:lnTo>
                      <a:pt x="58" y="2"/>
                    </a:lnTo>
                    <a:close/>
                    <a:moveTo>
                      <a:pt x="26" y="40"/>
                    </a:moveTo>
                    <a:cubicBezTo>
                      <a:pt x="26" y="61"/>
                      <a:pt x="26" y="61"/>
                      <a:pt x="26" y="61"/>
                    </a:cubicBezTo>
                    <a:cubicBezTo>
                      <a:pt x="42" y="61"/>
                      <a:pt x="42" y="61"/>
                      <a:pt x="42" y="61"/>
                    </a:cubicBezTo>
                    <a:cubicBezTo>
                      <a:pt x="42" y="42"/>
                      <a:pt x="42" y="42"/>
                      <a:pt x="42" y="42"/>
                    </a:cubicBezTo>
                    <a:cubicBezTo>
                      <a:pt x="35" y="49"/>
                      <a:pt x="35" y="49"/>
                      <a:pt x="35" y="49"/>
                    </a:cubicBezTo>
                    <a:lnTo>
                      <a:pt x="26" y="40"/>
                    </a:lnTo>
                    <a:close/>
                    <a:moveTo>
                      <a:pt x="48" y="36"/>
                    </a:moveTo>
                    <a:cubicBezTo>
                      <a:pt x="48" y="61"/>
                      <a:pt x="48" y="61"/>
                      <a:pt x="48" y="61"/>
                    </a:cubicBezTo>
                    <a:cubicBezTo>
                      <a:pt x="61" y="61"/>
                      <a:pt x="61" y="61"/>
                      <a:pt x="61" y="61"/>
                    </a:cubicBezTo>
                    <a:cubicBezTo>
                      <a:pt x="63" y="61"/>
                      <a:pt x="64" y="60"/>
                      <a:pt x="64" y="59"/>
                    </a:cubicBezTo>
                    <a:cubicBezTo>
                      <a:pt x="64" y="34"/>
                      <a:pt x="64" y="34"/>
                      <a:pt x="64" y="34"/>
                    </a:cubicBezTo>
                    <a:cubicBezTo>
                      <a:pt x="64" y="20"/>
                      <a:pt x="64" y="20"/>
                      <a:pt x="64" y="20"/>
                    </a:cubicBezTo>
                    <a:cubicBezTo>
                      <a:pt x="50" y="34"/>
                      <a:pt x="50" y="34"/>
                      <a:pt x="50" y="34"/>
                    </a:cubicBezTo>
                    <a:lnTo>
                      <a:pt x="48" y="36"/>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grpSp>
        <p:sp>
          <p:nvSpPr>
            <p:cNvPr id="53" name="矩形 52"/>
            <p:cNvSpPr/>
            <p:nvPr/>
          </p:nvSpPr>
          <p:spPr>
            <a:xfrm>
              <a:off x="12238" y="3100"/>
              <a:ext cx="3852" cy="466"/>
            </a:xfrm>
            <a:prstGeom prst="rect">
              <a:avLst/>
            </a:prstGeom>
          </p:spPr>
          <p:txBody>
            <a:bodyPr wrap="square" lIns="91840" tIns="45920" rIns="91840" bIns="45920">
              <a:spAutoFit/>
            </a:bodyPr>
            <a:lstStyle/>
            <a:p>
              <a:pPr algn="ctr">
                <a:lnSpc>
                  <a:spcPct val="150000"/>
                </a:lnSpc>
              </a:pPr>
              <a:r>
                <a:rPr lang="zh-CN" altLang="en-US" sz="1000" b="1" dirty="0">
                  <a:latin typeface="Arial" panose="020B0604020202020204"/>
                  <a:ea typeface="微软雅黑" panose="020B0503020204020204" charset="-122"/>
                  <a:sym typeface="Arial" panose="020B0604020202020204"/>
                </a:rPr>
                <a:t>完成架构设计</a:t>
              </a:r>
            </a:p>
          </p:txBody>
        </p:sp>
      </p:grpSp>
      <p:grpSp>
        <p:nvGrpSpPr>
          <p:cNvPr id="52" name="组合 51">
            <a:extLst>
              <a:ext uri="{FF2B5EF4-FFF2-40B4-BE49-F238E27FC236}">
                <a16:creationId xmlns:a16="http://schemas.microsoft.com/office/drawing/2014/main" id="{A01CE5EC-BFEC-48E2-8937-7FB67F3F6A6B}"/>
              </a:ext>
            </a:extLst>
          </p:cNvPr>
          <p:cNvGrpSpPr/>
          <p:nvPr/>
        </p:nvGrpSpPr>
        <p:grpSpPr>
          <a:xfrm>
            <a:off x="2810917" y="1833880"/>
            <a:ext cx="2446020" cy="1130935"/>
            <a:chOff x="12440" y="2863"/>
            <a:chExt cx="3852" cy="1781"/>
          </a:xfrm>
        </p:grpSpPr>
        <p:grpSp>
          <p:nvGrpSpPr>
            <p:cNvPr id="57" name="组合 56">
              <a:extLst>
                <a:ext uri="{FF2B5EF4-FFF2-40B4-BE49-F238E27FC236}">
                  <a16:creationId xmlns:a16="http://schemas.microsoft.com/office/drawing/2014/main" id="{992D35FA-BD43-4D12-9358-77CC9283086E}"/>
                </a:ext>
              </a:extLst>
            </p:cNvPr>
            <p:cNvGrpSpPr/>
            <p:nvPr/>
          </p:nvGrpSpPr>
          <p:grpSpPr>
            <a:xfrm>
              <a:off x="13786" y="3734"/>
              <a:ext cx="910" cy="910"/>
              <a:chOff x="9998" y="3759"/>
              <a:chExt cx="910" cy="910"/>
            </a:xfrm>
          </p:grpSpPr>
          <p:sp>
            <p:nvSpPr>
              <p:cNvPr id="59" name="Oval 92">
                <a:extLst>
                  <a:ext uri="{FF2B5EF4-FFF2-40B4-BE49-F238E27FC236}">
                    <a16:creationId xmlns:a16="http://schemas.microsoft.com/office/drawing/2014/main" id="{F10C20A6-D62B-4F85-8639-7E359D65284E}"/>
                  </a:ext>
                </a:extLst>
              </p:cNvPr>
              <p:cNvSpPr>
                <a:spLocks noChangeArrowheads="1"/>
              </p:cNvSpPr>
              <p:nvPr/>
            </p:nvSpPr>
            <p:spPr bwMode="auto">
              <a:xfrm>
                <a:off x="9998" y="3759"/>
                <a:ext cx="910" cy="910"/>
              </a:xfrm>
              <a:prstGeom prst="ellipse">
                <a:avLst/>
              </a:prstGeom>
              <a:solidFill>
                <a:srgbClr val="2C353A"/>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sp>
            <p:nvSpPr>
              <p:cNvPr id="60" name="Freeform 100">
                <a:extLst>
                  <a:ext uri="{FF2B5EF4-FFF2-40B4-BE49-F238E27FC236}">
                    <a16:creationId xmlns:a16="http://schemas.microsoft.com/office/drawing/2014/main" id="{F6DC663A-9790-45BF-B0ED-0AD63BFB8095}"/>
                  </a:ext>
                </a:extLst>
              </p:cNvPr>
              <p:cNvSpPr>
                <a:spLocks noEditPoints="1"/>
              </p:cNvSpPr>
              <p:nvPr/>
            </p:nvSpPr>
            <p:spPr bwMode="auto">
              <a:xfrm>
                <a:off x="10263" y="4059"/>
                <a:ext cx="360" cy="305"/>
              </a:xfrm>
              <a:custGeom>
                <a:avLst/>
                <a:gdLst>
                  <a:gd name="T0" fmla="*/ 3 w 72"/>
                  <a:gd name="T1" fmla="*/ 59 h 61"/>
                  <a:gd name="T2" fmla="*/ 6 w 72"/>
                  <a:gd name="T3" fmla="*/ 61 h 61"/>
                  <a:gd name="T4" fmla="*/ 19 w 72"/>
                  <a:gd name="T5" fmla="*/ 61 h 61"/>
                  <a:gd name="T6" fmla="*/ 19 w 72"/>
                  <a:gd name="T7" fmla="*/ 34 h 61"/>
                  <a:gd name="T8" fmla="*/ 3 w 72"/>
                  <a:gd name="T9" fmla="*/ 50 h 61"/>
                  <a:gd name="T10" fmla="*/ 3 w 72"/>
                  <a:gd name="T11" fmla="*/ 59 h 61"/>
                  <a:gd name="T12" fmla="*/ 58 w 72"/>
                  <a:gd name="T13" fmla="*/ 2 h 61"/>
                  <a:gd name="T14" fmla="*/ 55 w 72"/>
                  <a:gd name="T15" fmla="*/ 5 h 61"/>
                  <a:gd name="T16" fmla="*/ 58 w 72"/>
                  <a:gd name="T17" fmla="*/ 7 h 61"/>
                  <a:gd name="T18" fmla="*/ 61 w 72"/>
                  <a:gd name="T19" fmla="*/ 7 h 61"/>
                  <a:gd name="T20" fmla="*/ 35 w 72"/>
                  <a:gd name="T21" fmla="*/ 34 h 61"/>
                  <a:gd name="T22" fmla="*/ 19 w 72"/>
                  <a:gd name="T23" fmla="*/ 18 h 61"/>
                  <a:gd name="T24" fmla="*/ 1 w 72"/>
                  <a:gd name="T25" fmla="*/ 36 h 61"/>
                  <a:gd name="T26" fmla="*/ 1 w 72"/>
                  <a:gd name="T27" fmla="*/ 40 h 61"/>
                  <a:gd name="T28" fmla="*/ 5 w 72"/>
                  <a:gd name="T29" fmla="*/ 40 h 61"/>
                  <a:gd name="T30" fmla="*/ 19 w 72"/>
                  <a:gd name="T31" fmla="*/ 26 h 61"/>
                  <a:gd name="T32" fmla="*/ 35 w 72"/>
                  <a:gd name="T33" fmla="*/ 42 h 61"/>
                  <a:gd name="T34" fmla="*/ 65 w 72"/>
                  <a:gd name="T35" fmla="*/ 11 h 61"/>
                  <a:gd name="T36" fmla="*/ 65 w 72"/>
                  <a:gd name="T37" fmla="*/ 14 h 61"/>
                  <a:gd name="T38" fmla="*/ 68 w 72"/>
                  <a:gd name="T39" fmla="*/ 17 h 61"/>
                  <a:gd name="T40" fmla="*/ 68 w 72"/>
                  <a:gd name="T41" fmla="*/ 17 h 61"/>
                  <a:gd name="T42" fmla="*/ 71 w 72"/>
                  <a:gd name="T43" fmla="*/ 15 h 61"/>
                  <a:gd name="T44" fmla="*/ 72 w 72"/>
                  <a:gd name="T45" fmla="*/ 0 h 61"/>
                  <a:gd name="T46" fmla="*/ 58 w 72"/>
                  <a:gd name="T47" fmla="*/ 2 h 61"/>
                  <a:gd name="T48" fmla="*/ 26 w 72"/>
                  <a:gd name="T49" fmla="*/ 40 h 61"/>
                  <a:gd name="T50" fmla="*/ 26 w 72"/>
                  <a:gd name="T51" fmla="*/ 61 h 61"/>
                  <a:gd name="T52" fmla="*/ 42 w 72"/>
                  <a:gd name="T53" fmla="*/ 61 h 61"/>
                  <a:gd name="T54" fmla="*/ 42 w 72"/>
                  <a:gd name="T55" fmla="*/ 42 h 61"/>
                  <a:gd name="T56" fmla="*/ 35 w 72"/>
                  <a:gd name="T57" fmla="*/ 49 h 61"/>
                  <a:gd name="T58" fmla="*/ 26 w 72"/>
                  <a:gd name="T59" fmla="*/ 40 h 61"/>
                  <a:gd name="T60" fmla="*/ 48 w 72"/>
                  <a:gd name="T61" fmla="*/ 36 h 61"/>
                  <a:gd name="T62" fmla="*/ 48 w 72"/>
                  <a:gd name="T63" fmla="*/ 61 h 61"/>
                  <a:gd name="T64" fmla="*/ 61 w 72"/>
                  <a:gd name="T65" fmla="*/ 61 h 61"/>
                  <a:gd name="T66" fmla="*/ 64 w 72"/>
                  <a:gd name="T67" fmla="*/ 59 h 61"/>
                  <a:gd name="T68" fmla="*/ 64 w 72"/>
                  <a:gd name="T69" fmla="*/ 34 h 61"/>
                  <a:gd name="T70" fmla="*/ 64 w 72"/>
                  <a:gd name="T71" fmla="*/ 20 h 61"/>
                  <a:gd name="T72" fmla="*/ 50 w 72"/>
                  <a:gd name="T73" fmla="*/ 34 h 61"/>
                  <a:gd name="T74" fmla="*/ 48 w 72"/>
                  <a:gd name="T75"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61">
                    <a:moveTo>
                      <a:pt x="3" y="59"/>
                    </a:moveTo>
                    <a:cubicBezTo>
                      <a:pt x="3" y="60"/>
                      <a:pt x="5" y="61"/>
                      <a:pt x="6" y="61"/>
                    </a:cubicBezTo>
                    <a:cubicBezTo>
                      <a:pt x="19" y="61"/>
                      <a:pt x="19" y="61"/>
                      <a:pt x="19" y="61"/>
                    </a:cubicBezTo>
                    <a:cubicBezTo>
                      <a:pt x="19" y="34"/>
                      <a:pt x="19" y="34"/>
                      <a:pt x="19" y="34"/>
                    </a:cubicBezTo>
                    <a:cubicBezTo>
                      <a:pt x="3" y="50"/>
                      <a:pt x="3" y="50"/>
                      <a:pt x="3" y="50"/>
                    </a:cubicBezTo>
                    <a:lnTo>
                      <a:pt x="3" y="59"/>
                    </a:lnTo>
                    <a:close/>
                    <a:moveTo>
                      <a:pt x="58" y="2"/>
                    </a:moveTo>
                    <a:cubicBezTo>
                      <a:pt x="56" y="2"/>
                      <a:pt x="55" y="3"/>
                      <a:pt x="55" y="5"/>
                    </a:cubicBezTo>
                    <a:cubicBezTo>
                      <a:pt x="55" y="6"/>
                      <a:pt x="57" y="8"/>
                      <a:pt x="58" y="7"/>
                    </a:cubicBezTo>
                    <a:cubicBezTo>
                      <a:pt x="61" y="7"/>
                      <a:pt x="61" y="7"/>
                      <a:pt x="61" y="7"/>
                    </a:cubicBezTo>
                    <a:cubicBezTo>
                      <a:pt x="35" y="34"/>
                      <a:pt x="35" y="34"/>
                      <a:pt x="35" y="34"/>
                    </a:cubicBezTo>
                    <a:cubicBezTo>
                      <a:pt x="19" y="18"/>
                      <a:pt x="19" y="18"/>
                      <a:pt x="19" y="18"/>
                    </a:cubicBezTo>
                    <a:cubicBezTo>
                      <a:pt x="1" y="36"/>
                      <a:pt x="1" y="36"/>
                      <a:pt x="1" y="36"/>
                    </a:cubicBezTo>
                    <a:cubicBezTo>
                      <a:pt x="0" y="37"/>
                      <a:pt x="0" y="39"/>
                      <a:pt x="1" y="40"/>
                    </a:cubicBezTo>
                    <a:cubicBezTo>
                      <a:pt x="2" y="41"/>
                      <a:pt x="4" y="41"/>
                      <a:pt x="5" y="40"/>
                    </a:cubicBezTo>
                    <a:cubicBezTo>
                      <a:pt x="19" y="26"/>
                      <a:pt x="19" y="26"/>
                      <a:pt x="19" y="26"/>
                    </a:cubicBezTo>
                    <a:cubicBezTo>
                      <a:pt x="35" y="42"/>
                      <a:pt x="35" y="42"/>
                      <a:pt x="35" y="42"/>
                    </a:cubicBezTo>
                    <a:cubicBezTo>
                      <a:pt x="65" y="11"/>
                      <a:pt x="65" y="11"/>
                      <a:pt x="65" y="11"/>
                    </a:cubicBezTo>
                    <a:cubicBezTo>
                      <a:pt x="65" y="14"/>
                      <a:pt x="65" y="14"/>
                      <a:pt x="65" y="14"/>
                    </a:cubicBezTo>
                    <a:cubicBezTo>
                      <a:pt x="65" y="16"/>
                      <a:pt x="66" y="17"/>
                      <a:pt x="68" y="17"/>
                    </a:cubicBezTo>
                    <a:cubicBezTo>
                      <a:pt x="68" y="17"/>
                      <a:pt x="68" y="17"/>
                      <a:pt x="68" y="17"/>
                    </a:cubicBezTo>
                    <a:cubicBezTo>
                      <a:pt x="69" y="17"/>
                      <a:pt x="71" y="16"/>
                      <a:pt x="71" y="15"/>
                    </a:cubicBezTo>
                    <a:cubicBezTo>
                      <a:pt x="72" y="0"/>
                      <a:pt x="72" y="0"/>
                      <a:pt x="72" y="0"/>
                    </a:cubicBezTo>
                    <a:lnTo>
                      <a:pt x="58" y="2"/>
                    </a:lnTo>
                    <a:close/>
                    <a:moveTo>
                      <a:pt x="26" y="40"/>
                    </a:moveTo>
                    <a:cubicBezTo>
                      <a:pt x="26" y="61"/>
                      <a:pt x="26" y="61"/>
                      <a:pt x="26" y="61"/>
                    </a:cubicBezTo>
                    <a:cubicBezTo>
                      <a:pt x="42" y="61"/>
                      <a:pt x="42" y="61"/>
                      <a:pt x="42" y="61"/>
                    </a:cubicBezTo>
                    <a:cubicBezTo>
                      <a:pt x="42" y="42"/>
                      <a:pt x="42" y="42"/>
                      <a:pt x="42" y="42"/>
                    </a:cubicBezTo>
                    <a:cubicBezTo>
                      <a:pt x="35" y="49"/>
                      <a:pt x="35" y="49"/>
                      <a:pt x="35" y="49"/>
                    </a:cubicBezTo>
                    <a:lnTo>
                      <a:pt x="26" y="40"/>
                    </a:lnTo>
                    <a:close/>
                    <a:moveTo>
                      <a:pt x="48" y="36"/>
                    </a:moveTo>
                    <a:cubicBezTo>
                      <a:pt x="48" y="61"/>
                      <a:pt x="48" y="61"/>
                      <a:pt x="48" y="61"/>
                    </a:cubicBezTo>
                    <a:cubicBezTo>
                      <a:pt x="61" y="61"/>
                      <a:pt x="61" y="61"/>
                      <a:pt x="61" y="61"/>
                    </a:cubicBezTo>
                    <a:cubicBezTo>
                      <a:pt x="63" y="61"/>
                      <a:pt x="64" y="60"/>
                      <a:pt x="64" y="59"/>
                    </a:cubicBezTo>
                    <a:cubicBezTo>
                      <a:pt x="64" y="34"/>
                      <a:pt x="64" y="34"/>
                      <a:pt x="64" y="34"/>
                    </a:cubicBezTo>
                    <a:cubicBezTo>
                      <a:pt x="64" y="20"/>
                      <a:pt x="64" y="20"/>
                      <a:pt x="64" y="20"/>
                    </a:cubicBezTo>
                    <a:cubicBezTo>
                      <a:pt x="50" y="34"/>
                      <a:pt x="50" y="34"/>
                      <a:pt x="50" y="34"/>
                    </a:cubicBezTo>
                    <a:lnTo>
                      <a:pt x="48" y="36"/>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Arial" panose="020B0604020202020204"/>
                  <a:ea typeface="微软雅黑" panose="020B0503020204020204" charset="-122"/>
                  <a:sym typeface="Arial" panose="020B0604020202020204"/>
                </a:endParaRPr>
              </a:p>
            </p:txBody>
          </p:sp>
        </p:grpSp>
        <p:sp>
          <p:nvSpPr>
            <p:cNvPr id="58" name="矩形 57">
              <a:extLst>
                <a:ext uri="{FF2B5EF4-FFF2-40B4-BE49-F238E27FC236}">
                  <a16:creationId xmlns:a16="http://schemas.microsoft.com/office/drawing/2014/main" id="{A8D9756D-38BA-4A90-860F-5470C91ECACA}"/>
                </a:ext>
              </a:extLst>
            </p:cNvPr>
            <p:cNvSpPr/>
            <p:nvPr/>
          </p:nvSpPr>
          <p:spPr>
            <a:xfrm>
              <a:off x="12440" y="2863"/>
              <a:ext cx="3852" cy="465"/>
            </a:xfrm>
            <a:prstGeom prst="rect">
              <a:avLst/>
            </a:prstGeom>
          </p:spPr>
          <p:txBody>
            <a:bodyPr wrap="square" lIns="91840" tIns="45920" rIns="91840" bIns="45920">
              <a:spAutoFit/>
            </a:bodyPr>
            <a:lstStyle/>
            <a:p>
              <a:pPr algn="ctr">
                <a:lnSpc>
                  <a:spcPct val="150000"/>
                </a:lnSpc>
              </a:pPr>
              <a:r>
                <a:rPr lang="zh-CN" altLang="en-US" sz="1000" b="1" dirty="0">
                  <a:latin typeface="Arial" panose="020B0604020202020204"/>
                  <a:ea typeface="微软雅黑" panose="020B0503020204020204" charset="-122"/>
                  <a:sym typeface="Arial" panose="020B0604020202020204"/>
                </a:rPr>
                <a:t>制定</a:t>
              </a:r>
              <a:r>
                <a:rPr lang="zh-CN" altLang="en-US" sz="1000" b="1" dirty="0">
                  <a:solidFill>
                    <a:schemeClr val="tx1"/>
                  </a:solidFill>
                  <a:latin typeface="Arial" panose="020B0604020202020204"/>
                  <a:ea typeface="微软雅黑" panose="020B0503020204020204" charset="-122"/>
                  <a:sym typeface="Arial" panose="020B0604020202020204"/>
                </a:rPr>
                <a:t>迭代计划</a:t>
              </a:r>
            </a:p>
          </p:txBody>
        </p:sp>
      </p:grpSp>
    </p:spTree>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399" y="234133"/>
            <a:ext cx="2234067"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项目管理</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17" name="图片 16">
            <a:extLst>
              <a:ext uri="{FF2B5EF4-FFF2-40B4-BE49-F238E27FC236}">
                <a16:creationId xmlns:a16="http://schemas.microsoft.com/office/drawing/2014/main" id="{0E613867-7869-41EA-97FE-D054FA470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672" y="3806683"/>
            <a:ext cx="1362667" cy="2520000"/>
          </a:xfrm>
          <a:prstGeom prst="rect">
            <a:avLst/>
          </a:prstGeom>
        </p:spPr>
      </p:pic>
      <p:pic>
        <p:nvPicPr>
          <p:cNvPr id="19" name="图片 18">
            <a:extLst>
              <a:ext uri="{FF2B5EF4-FFF2-40B4-BE49-F238E27FC236}">
                <a16:creationId xmlns:a16="http://schemas.microsoft.com/office/drawing/2014/main" id="{953A43F1-5BEC-4F6B-B962-F55D1ED28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502" y="890952"/>
            <a:ext cx="1760799" cy="2520000"/>
          </a:xfrm>
          <a:prstGeom prst="rect">
            <a:avLst/>
          </a:prstGeom>
        </p:spPr>
      </p:pic>
      <p:pic>
        <p:nvPicPr>
          <p:cNvPr id="4" name="图片 3">
            <a:extLst>
              <a:ext uri="{FF2B5EF4-FFF2-40B4-BE49-F238E27FC236}">
                <a16:creationId xmlns:a16="http://schemas.microsoft.com/office/drawing/2014/main" id="{47964FD3-AEA3-43F6-9CFF-C40208B43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9502" y="3586708"/>
            <a:ext cx="4125533" cy="2520000"/>
          </a:xfrm>
          <a:prstGeom prst="rect">
            <a:avLst/>
          </a:prstGeom>
        </p:spPr>
      </p:pic>
      <p:pic>
        <p:nvPicPr>
          <p:cNvPr id="18" name="图片 17">
            <a:extLst>
              <a:ext uri="{FF2B5EF4-FFF2-40B4-BE49-F238E27FC236}">
                <a16:creationId xmlns:a16="http://schemas.microsoft.com/office/drawing/2014/main" id="{2420F547-D28B-471F-AB85-C7E5D2A58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4135" y="1002035"/>
            <a:ext cx="4650204" cy="2520000"/>
          </a:xfrm>
          <a:prstGeom prst="rect">
            <a:avLst/>
          </a:prstGeom>
        </p:spPr>
      </p:pic>
    </p:spTree>
    <p:extLst>
      <p:ext uri="{BB962C8B-B14F-4D97-AF65-F5344CB8AC3E}">
        <p14:creationId xmlns:p14="http://schemas.microsoft.com/office/powerpoint/2010/main" val="3751294078"/>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399" y="234133"/>
            <a:ext cx="3055334"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迭代评估</a:t>
            </a:r>
            <a:r>
              <a:rPr lang="en-US" altLang="zh-CN" sz="2000" b="1" dirty="0">
                <a:solidFill>
                  <a:srgbClr val="2C353A"/>
                </a:solidFill>
                <a:latin typeface="Arial" panose="020B0604020202020204"/>
                <a:ea typeface="微软雅黑" panose="020B0503020204020204" charset="-122"/>
                <a:sym typeface="Arial" panose="020B0604020202020204"/>
              </a:rPr>
              <a:t>——</a:t>
            </a:r>
            <a:r>
              <a:rPr lang="zh-CN" altLang="en-US" sz="2000" b="1" dirty="0">
                <a:solidFill>
                  <a:srgbClr val="2C353A"/>
                </a:solidFill>
                <a:latin typeface="Arial" panose="020B0604020202020204"/>
                <a:ea typeface="微软雅黑" panose="020B0503020204020204" charset="-122"/>
                <a:sym typeface="Arial" panose="020B0604020202020204"/>
              </a:rPr>
              <a:t>功能性测试</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17" name="图片 16">
            <a:extLst>
              <a:ext uri="{FF2B5EF4-FFF2-40B4-BE49-F238E27FC236}">
                <a16:creationId xmlns:a16="http://schemas.microsoft.com/office/drawing/2014/main" id="{2B9A4808-85F7-4FCA-B08A-D12C73E8DA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381" y="993892"/>
            <a:ext cx="3511711" cy="2520000"/>
          </a:xfrm>
          <a:prstGeom prst="rect">
            <a:avLst/>
          </a:prstGeom>
        </p:spPr>
      </p:pic>
      <p:pic>
        <p:nvPicPr>
          <p:cNvPr id="19" name="图片 18">
            <a:extLst>
              <a:ext uri="{FF2B5EF4-FFF2-40B4-BE49-F238E27FC236}">
                <a16:creationId xmlns:a16="http://schemas.microsoft.com/office/drawing/2014/main" id="{AD4EA643-74D2-4573-900C-8D4BB0FCD6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7113" y="3455515"/>
            <a:ext cx="7103203" cy="2520000"/>
          </a:xfrm>
          <a:prstGeom prst="rect">
            <a:avLst/>
          </a:prstGeom>
        </p:spPr>
      </p:pic>
      <p:grpSp>
        <p:nvGrpSpPr>
          <p:cNvPr id="20" name="组合 19">
            <a:extLst>
              <a:ext uri="{FF2B5EF4-FFF2-40B4-BE49-F238E27FC236}">
                <a16:creationId xmlns:a16="http://schemas.microsoft.com/office/drawing/2014/main" id="{7C3BC745-1783-4971-B181-8BC5EF6E9752}"/>
              </a:ext>
            </a:extLst>
          </p:cNvPr>
          <p:cNvGrpSpPr/>
          <p:nvPr/>
        </p:nvGrpSpPr>
        <p:grpSpPr>
          <a:xfrm>
            <a:off x="6209998" y="1080045"/>
            <a:ext cx="3317240" cy="1743710"/>
            <a:chOff x="11625" y="4879"/>
            <a:chExt cx="5224" cy="2746"/>
          </a:xfrm>
        </p:grpSpPr>
        <p:grpSp>
          <p:nvGrpSpPr>
            <p:cNvPr id="21" name="组合 20">
              <a:extLst>
                <a:ext uri="{FF2B5EF4-FFF2-40B4-BE49-F238E27FC236}">
                  <a16:creationId xmlns:a16="http://schemas.microsoft.com/office/drawing/2014/main" id="{7721F73D-C2E5-4587-B1C3-CC8B19A1F4B8}"/>
                </a:ext>
              </a:extLst>
            </p:cNvPr>
            <p:cNvGrpSpPr/>
            <p:nvPr>
              <p:custDataLst>
                <p:tags r:id="rId1"/>
              </p:custDataLst>
            </p:nvPr>
          </p:nvGrpSpPr>
          <p:grpSpPr>
            <a:xfrm>
              <a:off x="11625" y="4879"/>
              <a:ext cx="5224" cy="2746"/>
              <a:chOff x="11625" y="4879"/>
              <a:chExt cx="5415" cy="3193"/>
            </a:xfrm>
          </p:grpSpPr>
          <p:sp>
            <p:nvSpPr>
              <p:cNvPr id="23" name="对角圆角矩形 31">
                <a:extLst>
                  <a:ext uri="{FF2B5EF4-FFF2-40B4-BE49-F238E27FC236}">
                    <a16:creationId xmlns:a16="http://schemas.microsoft.com/office/drawing/2014/main" id="{9D77D75D-A72D-4705-A3BC-12B2FEF9E233}"/>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对角圆角矩形 32">
                <a:extLst>
                  <a:ext uri="{FF2B5EF4-FFF2-40B4-BE49-F238E27FC236}">
                    <a16:creationId xmlns:a16="http://schemas.microsoft.com/office/drawing/2014/main" id="{8963F5F7-D3CF-4FCA-BB5C-40939206B370}"/>
                  </a:ext>
                </a:extLst>
              </p:cNvPr>
              <p:cNvSpPr/>
              <p:nvPr>
                <p:custDataLst>
                  <p:tags r:id="rId4"/>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Title 6">
              <a:extLst>
                <a:ext uri="{FF2B5EF4-FFF2-40B4-BE49-F238E27FC236}">
                  <a16:creationId xmlns:a16="http://schemas.microsoft.com/office/drawing/2014/main" id="{391E027A-8C17-4C68-9C91-FBB29B8EE7A5}"/>
                </a:ext>
              </a:extLst>
            </p:cNvPr>
            <p:cNvSpPr txBox="1"/>
            <p:nvPr>
              <p:custDataLst>
                <p:tags r:id="rId2"/>
              </p:custDataLst>
            </p:nvPr>
          </p:nvSpPr>
          <p:spPr>
            <a:xfrm>
              <a:off x="12128" y="5724"/>
              <a:ext cx="4298" cy="834"/>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功能性测试：通过编写测试代码来调用被测试服务的函数</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spTree>
    <p:extLst>
      <p:ext uri="{BB962C8B-B14F-4D97-AF65-F5344CB8AC3E}">
        <p14:creationId xmlns:p14="http://schemas.microsoft.com/office/powerpoint/2010/main" val="3493041668"/>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399" y="234133"/>
            <a:ext cx="3055334"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迭代评估</a:t>
            </a:r>
            <a:r>
              <a:rPr lang="en-US" altLang="zh-CN" sz="2000" b="1" dirty="0">
                <a:solidFill>
                  <a:srgbClr val="2C353A"/>
                </a:solidFill>
                <a:latin typeface="Arial" panose="020B0604020202020204"/>
                <a:ea typeface="微软雅黑" panose="020B0503020204020204" charset="-122"/>
                <a:sym typeface="Arial" panose="020B0604020202020204"/>
              </a:rPr>
              <a:t>——</a:t>
            </a:r>
            <a:r>
              <a:rPr lang="zh-CN" altLang="en-US" sz="2000" b="1" dirty="0">
                <a:solidFill>
                  <a:srgbClr val="2C353A"/>
                </a:solidFill>
                <a:latin typeface="Arial" panose="020B0604020202020204"/>
                <a:ea typeface="微软雅黑" panose="020B0503020204020204" charset="-122"/>
                <a:sym typeface="Arial" panose="020B0604020202020204"/>
              </a:rPr>
              <a:t>非功能测试</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 name="文本框 2">
            <a:extLst>
              <a:ext uri="{FF2B5EF4-FFF2-40B4-BE49-F238E27FC236}">
                <a16:creationId xmlns:a16="http://schemas.microsoft.com/office/drawing/2014/main" id="{FF9FE8C2-1298-41AD-BE80-5B71901C969A}"/>
              </a:ext>
            </a:extLst>
          </p:cNvPr>
          <p:cNvSpPr txBox="1"/>
          <p:nvPr/>
        </p:nvSpPr>
        <p:spPr>
          <a:xfrm>
            <a:off x="2520367" y="1780601"/>
            <a:ext cx="3389366" cy="369332"/>
          </a:xfrm>
          <a:prstGeom prst="rect">
            <a:avLst/>
          </a:prstGeom>
          <a:noFill/>
        </p:spPr>
        <p:txBody>
          <a:bodyPr wrap="square">
            <a:spAutoFit/>
          </a:bodyPr>
          <a:lstStyle/>
          <a:p>
            <a:r>
              <a:rPr lang="en-US" altLang="zh-CN" sz="1800" b="1" dirty="0">
                <a:solidFill>
                  <a:srgbClr val="2C353A"/>
                </a:solidFill>
                <a:latin typeface="Arial" panose="020B0604020202020204"/>
                <a:ea typeface="微软雅黑" panose="020B0503020204020204" charset="-122"/>
                <a:sym typeface="Arial" panose="020B0604020202020204"/>
              </a:rPr>
              <a:t>1000</a:t>
            </a:r>
            <a:r>
              <a:rPr lang="zh-CN" altLang="en-US" sz="1800" b="1" dirty="0">
                <a:solidFill>
                  <a:srgbClr val="2C353A"/>
                </a:solidFill>
                <a:latin typeface="Arial" panose="020B0604020202020204"/>
                <a:ea typeface="微软雅黑" panose="020B0503020204020204" charset="-122"/>
                <a:sym typeface="Arial" panose="020B0604020202020204"/>
              </a:rPr>
              <a:t>并发情况下的的登录功能：</a:t>
            </a:r>
            <a:endParaRPr lang="zh-CN" altLang="en-US" dirty="0"/>
          </a:p>
        </p:txBody>
      </p:sp>
      <p:pic>
        <p:nvPicPr>
          <p:cNvPr id="4" name="图片 3">
            <a:extLst>
              <a:ext uri="{FF2B5EF4-FFF2-40B4-BE49-F238E27FC236}">
                <a16:creationId xmlns:a16="http://schemas.microsoft.com/office/drawing/2014/main" id="{0478145C-C41B-4462-9C0D-99D885AEE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201" y="2299427"/>
            <a:ext cx="7686601" cy="3331262"/>
          </a:xfrm>
          <a:prstGeom prst="rect">
            <a:avLst/>
          </a:prstGeom>
        </p:spPr>
      </p:pic>
    </p:spTree>
    <p:extLst>
      <p:ext uri="{BB962C8B-B14F-4D97-AF65-F5344CB8AC3E}">
        <p14:creationId xmlns:p14="http://schemas.microsoft.com/office/powerpoint/2010/main" val="587939092"/>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32541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84" y="234316"/>
            <a:ext cx="3319780" cy="499111"/>
          </a:xfrm>
          <a:prstGeom prst="rect">
            <a:avLst/>
          </a:prstGeom>
          <a:noFill/>
        </p:spPr>
        <p:txBody>
          <a:bodyPr wrap="square" rtlCol="0">
            <a:spAutoFit/>
          </a:bodyPr>
          <a:lstStyle/>
          <a:p>
            <a:pPr>
              <a:lnSpc>
                <a:spcPct val="150000"/>
              </a:lnSpc>
            </a:pPr>
            <a:r>
              <a:rPr lang="zh-CN" altLang="en-US" sz="2000" b="1" dirty="0">
                <a:latin typeface="Arial" panose="020B0604020202020204"/>
                <a:ea typeface="微软雅黑" panose="020B0503020204020204" charset="-122"/>
                <a:sym typeface="Arial" panose="020B0604020202020204"/>
              </a:rPr>
              <a:t>经验与教训</a:t>
            </a: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grpSp>
        <p:nvGrpSpPr>
          <p:cNvPr id="97" name="组合 96"/>
          <p:cNvGrpSpPr>
            <a:grpSpLocks noChangeAspect="1"/>
          </p:cNvGrpSpPr>
          <p:nvPr>
            <p:custDataLst>
              <p:tags r:id="rId1"/>
            </p:custDataLst>
          </p:nvPr>
        </p:nvGrpSpPr>
        <p:grpSpPr>
          <a:xfrm>
            <a:off x="1463199" y="1176860"/>
            <a:ext cx="532130" cy="531495"/>
            <a:chOff x="836313" y="1281817"/>
            <a:chExt cx="1905000" cy="1902179"/>
          </a:xfrm>
        </p:grpSpPr>
        <p:sp>
          <p:nvSpPr>
            <p:cNvPr id="98" name="任意多边形: 形状 1"/>
            <p:cNvSpPr/>
            <p:nvPr>
              <p:custDataLst>
                <p:tags r:id="rId18"/>
              </p:custDataLst>
            </p:nvPr>
          </p:nvSpPr>
          <p:spPr>
            <a:xfrm>
              <a:off x="1612041" y="1484447"/>
              <a:ext cx="0" cy="0"/>
            </a:xfrm>
            <a:custGeom>
              <a:avLst/>
              <a:gdLst/>
              <a:ahLst/>
              <a:cxnLst/>
              <a:rect l="0" t="0" r="0" b="0"/>
              <a:pathLst>
                <a:path w="1" h="1">
                  <a:moveTo>
                    <a:pt x="0" y="0"/>
                  </a:moveTo>
                  <a:close/>
                </a:path>
              </a:pathLst>
            </a:custGeom>
            <a:solidFill>
              <a:srgbClr val="F13C73"/>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endParaRPr>
            </a:p>
          </p:txBody>
        </p:sp>
        <p:grpSp>
          <p:nvGrpSpPr>
            <p:cNvPr id="99" name="组合 98"/>
            <p:cNvGrpSpPr/>
            <p:nvPr/>
          </p:nvGrpSpPr>
          <p:grpSpPr>
            <a:xfrm>
              <a:off x="836313" y="1281817"/>
              <a:ext cx="1905000" cy="1902179"/>
              <a:chOff x="659130" y="612140"/>
              <a:chExt cx="5146039" cy="5138420"/>
            </a:xfrm>
          </p:grpSpPr>
          <p:sp>
            <p:nvSpPr>
              <p:cNvPr id="100" name="任意多边形: 形状 2"/>
              <p:cNvSpPr/>
              <p:nvPr>
                <p:custDataLst>
                  <p:tags r:id="rId20"/>
                </p:custDataLst>
              </p:nvPr>
            </p:nvSpPr>
            <p:spPr>
              <a:xfrm>
                <a:off x="659130" y="927100"/>
                <a:ext cx="5146039" cy="4457700"/>
              </a:xfrm>
              <a:custGeom>
                <a:avLst/>
                <a:gdLst>
                  <a:gd name="connsiteX0" fmla="*/ 3859530 w 5146040"/>
                  <a:gd name="connsiteY0" fmla="*/ 0 h 4457700"/>
                  <a:gd name="connsiteX1" fmla="*/ 1286510 w 5146040"/>
                  <a:gd name="connsiteY1" fmla="*/ 0 h 4457700"/>
                  <a:gd name="connsiteX2" fmla="*/ 0 w 5146040"/>
                  <a:gd name="connsiteY2" fmla="*/ 2228850 h 4457700"/>
                  <a:gd name="connsiteX3" fmla="*/ 1286510 w 5146040"/>
                  <a:gd name="connsiteY3" fmla="*/ 4457700 h 4457700"/>
                  <a:gd name="connsiteX4" fmla="*/ 3859530 w 5146040"/>
                  <a:gd name="connsiteY4" fmla="*/ 4457700 h 4457700"/>
                  <a:gd name="connsiteX5" fmla="*/ 5146040 w 5146040"/>
                  <a:gd name="connsiteY5" fmla="*/ 2228850 h 4457700"/>
                  <a:gd name="connsiteX6" fmla="*/ 3859530 w 5146040"/>
                  <a:gd name="connsiteY6" fmla="*/ 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6040" h="4457700">
                    <a:moveTo>
                      <a:pt x="3859530" y="0"/>
                    </a:moveTo>
                    <a:lnTo>
                      <a:pt x="1286510" y="0"/>
                    </a:lnTo>
                    <a:lnTo>
                      <a:pt x="0" y="2228850"/>
                    </a:lnTo>
                    <a:lnTo>
                      <a:pt x="1286510" y="4457700"/>
                    </a:lnTo>
                    <a:lnTo>
                      <a:pt x="3859530" y="4457700"/>
                    </a:lnTo>
                    <a:lnTo>
                      <a:pt x="5146040" y="2228850"/>
                    </a:lnTo>
                    <a:lnTo>
                      <a:pt x="3859530" y="0"/>
                    </a:lnTo>
                  </a:path>
                </a:pathLst>
              </a:custGeom>
              <a:solidFill>
                <a:schemeClr val="accent1">
                  <a:lumMod val="20000"/>
                  <a:lumOff val="80000"/>
                </a:schemeClr>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solidFill>
                    <a:schemeClr val="accent1">
                      <a:lumMod val="40000"/>
                      <a:lumOff val="60000"/>
                    </a:schemeClr>
                  </a:solidFill>
                </a:endParaRPr>
              </a:p>
            </p:txBody>
          </p:sp>
          <p:sp>
            <p:nvSpPr>
              <p:cNvPr id="101" name="任意多边形: 形状 3"/>
              <p:cNvSpPr/>
              <p:nvPr>
                <p:custDataLst>
                  <p:tags r:id="rId21"/>
                </p:custDataLst>
              </p:nvPr>
            </p:nvSpPr>
            <p:spPr>
              <a:xfrm>
                <a:off x="688340" y="709930"/>
                <a:ext cx="5036820" cy="4892040"/>
              </a:xfrm>
              <a:custGeom>
                <a:avLst/>
                <a:gdLst>
                  <a:gd name="connsiteX0" fmla="*/ 5036820 w 5036820"/>
                  <a:gd name="connsiteY0" fmla="*/ 1916430 h 4892040"/>
                  <a:gd name="connsiteX1" fmla="*/ 3319780 w 5036820"/>
                  <a:gd name="connsiteY1" fmla="*/ 0 h 4892040"/>
                  <a:gd name="connsiteX2" fmla="*/ 800100 w 5036820"/>
                  <a:gd name="connsiteY2" fmla="*/ 529590 h 4892040"/>
                  <a:gd name="connsiteX3" fmla="*/ 0 w 5036820"/>
                  <a:gd name="connsiteY3" fmla="*/ 2975610 h 4892040"/>
                  <a:gd name="connsiteX4" fmla="*/ 1717040 w 5036820"/>
                  <a:gd name="connsiteY4" fmla="*/ 4892040 h 4892040"/>
                  <a:gd name="connsiteX5" fmla="*/ 4236720 w 5036820"/>
                  <a:gd name="connsiteY5" fmla="*/ 4362450 h 4892040"/>
                  <a:gd name="connsiteX6" fmla="*/ 5036820 w 5036820"/>
                  <a:gd name="connsiteY6" fmla="*/ 1916430 h 489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820" h="4892040">
                    <a:moveTo>
                      <a:pt x="5036820" y="1916430"/>
                    </a:moveTo>
                    <a:lnTo>
                      <a:pt x="3319780" y="0"/>
                    </a:lnTo>
                    <a:lnTo>
                      <a:pt x="800100" y="529590"/>
                    </a:lnTo>
                    <a:lnTo>
                      <a:pt x="0" y="2975610"/>
                    </a:lnTo>
                    <a:lnTo>
                      <a:pt x="1717040" y="4892040"/>
                    </a:lnTo>
                    <a:lnTo>
                      <a:pt x="4236720" y="4362450"/>
                    </a:lnTo>
                    <a:lnTo>
                      <a:pt x="5036820" y="1916430"/>
                    </a:lnTo>
                  </a:path>
                </a:pathLst>
              </a:custGeom>
              <a:solidFill>
                <a:schemeClr val="accent1">
                  <a:lumMod val="60000"/>
                  <a:lumOff val="40000"/>
                </a:schemeClr>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solidFill>
                    <a:schemeClr val="accent1">
                      <a:lumMod val="60000"/>
                      <a:lumOff val="40000"/>
                    </a:schemeClr>
                  </a:solidFill>
                </a:endParaRPr>
              </a:p>
            </p:txBody>
          </p:sp>
          <p:sp>
            <p:nvSpPr>
              <p:cNvPr id="102" name="任意多边形: 形状 4"/>
              <p:cNvSpPr/>
              <p:nvPr>
                <p:custDataLst>
                  <p:tags r:id="rId22"/>
                </p:custDataLst>
              </p:nvPr>
            </p:nvSpPr>
            <p:spPr>
              <a:xfrm>
                <a:off x="885190" y="612140"/>
                <a:ext cx="4592320" cy="5138420"/>
              </a:xfrm>
              <a:custGeom>
                <a:avLst/>
                <a:gdLst>
                  <a:gd name="connsiteX0" fmla="*/ 4451350 w 4592320"/>
                  <a:gd name="connsiteY0" fmla="*/ 3976370 h 5138420"/>
                  <a:gd name="connsiteX1" fmla="*/ 4592320 w 4592320"/>
                  <a:gd name="connsiteY1" fmla="*/ 1405890 h 5138420"/>
                  <a:gd name="connsiteX2" fmla="*/ 2437130 w 4592320"/>
                  <a:gd name="connsiteY2" fmla="*/ 0 h 5138420"/>
                  <a:gd name="connsiteX3" fmla="*/ 140970 w 4592320"/>
                  <a:gd name="connsiteY3" fmla="*/ 1162050 h 5138420"/>
                  <a:gd name="connsiteX4" fmla="*/ 0 w 4592320"/>
                  <a:gd name="connsiteY4" fmla="*/ 3732530 h 5138420"/>
                  <a:gd name="connsiteX5" fmla="*/ 2155190 w 4592320"/>
                  <a:gd name="connsiteY5" fmla="*/ 5138420 h 5138420"/>
                  <a:gd name="connsiteX6" fmla="*/ 4451350 w 4592320"/>
                  <a:gd name="connsiteY6" fmla="*/ 3976370 h 513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2320" h="5138420">
                    <a:moveTo>
                      <a:pt x="4451350" y="3976370"/>
                    </a:moveTo>
                    <a:lnTo>
                      <a:pt x="4592320" y="1405890"/>
                    </a:lnTo>
                    <a:lnTo>
                      <a:pt x="2437130" y="0"/>
                    </a:lnTo>
                    <a:lnTo>
                      <a:pt x="140970" y="1162050"/>
                    </a:lnTo>
                    <a:lnTo>
                      <a:pt x="0" y="3732530"/>
                    </a:lnTo>
                    <a:lnTo>
                      <a:pt x="2155190" y="5138420"/>
                    </a:lnTo>
                    <a:lnTo>
                      <a:pt x="4451350" y="3976370"/>
                    </a:lnTo>
                  </a:path>
                </a:pathLst>
              </a:custGeom>
              <a:solidFill>
                <a:schemeClr val="accent1"/>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lumMod val="75000"/>
                    </a:schemeClr>
                  </a:solidFill>
                </a:endParaRPr>
              </a:p>
            </p:txBody>
          </p:sp>
        </p:grpSp>
        <p:sp>
          <p:nvSpPr>
            <p:cNvPr id="103" name="任意多边形: 形状 6"/>
            <p:cNvSpPr/>
            <p:nvPr>
              <p:custDataLst>
                <p:tags r:id="rId19"/>
              </p:custDataLst>
            </p:nvPr>
          </p:nvSpPr>
          <p:spPr>
            <a:xfrm>
              <a:off x="1463477" y="1643353"/>
              <a:ext cx="652552" cy="1156540"/>
            </a:xfrm>
            <a:custGeom>
              <a:avLst/>
              <a:gdLst/>
              <a:ahLst/>
              <a:cxnLst/>
              <a:rect l="0" t="0" r="0" b="0"/>
              <a:pathLst>
                <a:path w="1762761" h="3124201">
                  <a:moveTo>
                    <a:pt x="765810" y="34290"/>
                  </a:moveTo>
                  <a:lnTo>
                    <a:pt x="1103630" y="33020"/>
                  </a:lnTo>
                  <a:cubicBezTo>
                    <a:pt x="1132840" y="33020"/>
                    <a:pt x="1158240" y="25400"/>
                    <a:pt x="1178560" y="13970"/>
                  </a:cubicBezTo>
                  <a:cubicBezTo>
                    <a:pt x="1201420" y="0"/>
                    <a:pt x="1230630" y="15240"/>
                    <a:pt x="1230630" y="41910"/>
                  </a:cubicBezTo>
                  <a:lnTo>
                    <a:pt x="1242060" y="2278380"/>
                  </a:lnTo>
                  <a:cubicBezTo>
                    <a:pt x="1236980" y="2548890"/>
                    <a:pt x="1291590" y="2602230"/>
                    <a:pt x="1357630" y="2600960"/>
                  </a:cubicBezTo>
                  <a:lnTo>
                    <a:pt x="1607820" y="2599690"/>
                  </a:lnTo>
                  <a:cubicBezTo>
                    <a:pt x="1691640" y="2599690"/>
                    <a:pt x="1761490" y="2667000"/>
                    <a:pt x="1761490" y="2752090"/>
                  </a:cubicBezTo>
                  <a:lnTo>
                    <a:pt x="1762760" y="2962910"/>
                  </a:lnTo>
                  <a:cubicBezTo>
                    <a:pt x="1762760" y="3046730"/>
                    <a:pt x="1695451" y="3116580"/>
                    <a:pt x="1610360" y="3116580"/>
                  </a:cubicBezTo>
                  <a:lnTo>
                    <a:pt x="166371" y="3124200"/>
                  </a:lnTo>
                  <a:cubicBezTo>
                    <a:pt x="82550" y="3124200"/>
                    <a:pt x="12700" y="3056890"/>
                    <a:pt x="12700" y="2971800"/>
                  </a:cubicBezTo>
                  <a:lnTo>
                    <a:pt x="11430" y="2760980"/>
                  </a:lnTo>
                  <a:cubicBezTo>
                    <a:pt x="11430" y="2677160"/>
                    <a:pt x="78740" y="2607310"/>
                    <a:pt x="163830" y="2607310"/>
                  </a:cubicBezTo>
                  <a:lnTo>
                    <a:pt x="389890" y="2606040"/>
                  </a:lnTo>
                  <a:cubicBezTo>
                    <a:pt x="473710" y="2606040"/>
                    <a:pt x="542290" y="2537460"/>
                    <a:pt x="542290" y="2452370"/>
                  </a:cubicBezTo>
                  <a:lnTo>
                    <a:pt x="534670" y="969010"/>
                  </a:lnTo>
                  <a:cubicBezTo>
                    <a:pt x="534670" y="862330"/>
                    <a:pt x="426720" y="788670"/>
                    <a:pt x="326390" y="826770"/>
                  </a:cubicBezTo>
                  <a:cubicBezTo>
                    <a:pt x="276860" y="845820"/>
                    <a:pt x="238760" y="858520"/>
                    <a:pt x="204470" y="869950"/>
                  </a:cubicBezTo>
                  <a:cubicBezTo>
                    <a:pt x="106680" y="902970"/>
                    <a:pt x="3810" y="831850"/>
                    <a:pt x="2540" y="727710"/>
                  </a:cubicBezTo>
                  <a:cubicBezTo>
                    <a:pt x="2540" y="687070"/>
                    <a:pt x="1270" y="647700"/>
                    <a:pt x="1270" y="613410"/>
                  </a:cubicBezTo>
                  <a:cubicBezTo>
                    <a:pt x="0" y="554990"/>
                    <a:pt x="33020" y="502920"/>
                    <a:pt x="83820" y="476250"/>
                  </a:cubicBezTo>
                  <a:cubicBezTo>
                    <a:pt x="307340" y="360680"/>
                    <a:pt x="496570" y="269240"/>
                    <a:pt x="651510" y="87630"/>
                  </a:cubicBezTo>
                  <a:cubicBezTo>
                    <a:pt x="679450" y="54610"/>
                    <a:pt x="721360" y="34290"/>
                    <a:pt x="765810" y="34290"/>
                  </a:cubicBezTo>
                  <a:close/>
                </a:path>
              </a:pathLst>
            </a:cu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0000"/>
                </a:solidFill>
              </a:endParaRPr>
            </a:p>
          </p:txBody>
        </p:sp>
      </p:grpSp>
      <p:grpSp>
        <p:nvGrpSpPr>
          <p:cNvPr id="104" name="组合 103"/>
          <p:cNvGrpSpPr>
            <a:grpSpLocks noChangeAspect="1"/>
          </p:cNvGrpSpPr>
          <p:nvPr>
            <p:custDataLst>
              <p:tags r:id="rId2"/>
            </p:custDataLst>
          </p:nvPr>
        </p:nvGrpSpPr>
        <p:grpSpPr>
          <a:xfrm>
            <a:off x="1473360" y="2844808"/>
            <a:ext cx="522605" cy="521970"/>
            <a:chOff x="2995313" y="1281817"/>
            <a:chExt cx="1905000" cy="1902179"/>
          </a:xfrm>
        </p:grpSpPr>
        <p:grpSp>
          <p:nvGrpSpPr>
            <p:cNvPr id="105" name="组合 104"/>
            <p:cNvGrpSpPr/>
            <p:nvPr/>
          </p:nvGrpSpPr>
          <p:grpSpPr>
            <a:xfrm>
              <a:off x="2995313" y="1281817"/>
              <a:ext cx="1905000" cy="1902179"/>
              <a:chOff x="595630" y="612140"/>
              <a:chExt cx="5146040" cy="5138420"/>
            </a:xfrm>
          </p:grpSpPr>
          <p:sp>
            <p:nvSpPr>
              <p:cNvPr id="106" name="任意多边形: 形状 8"/>
              <p:cNvSpPr/>
              <p:nvPr>
                <p:custDataLst>
                  <p:tags r:id="rId15"/>
                </p:custDataLst>
              </p:nvPr>
            </p:nvSpPr>
            <p:spPr>
              <a:xfrm>
                <a:off x="595630" y="927100"/>
                <a:ext cx="5146040" cy="4457700"/>
              </a:xfrm>
              <a:custGeom>
                <a:avLst/>
                <a:gdLst>
                  <a:gd name="connsiteX0" fmla="*/ 3859530 w 5146040"/>
                  <a:gd name="connsiteY0" fmla="*/ 0 h 4457700"/>
                  <a:gd name="connsiteX1" fmla="*/ 1286510 w 5146040"/>
                  <a:gd name="connsiteY1" fmla="*/ 0 h 4457700"/>
                  <a:gd name="connsiteX2" fmla="*/ 0 w 5146040"/>
                  <a:gd name="connsiteY2" fmla="*/ 2228850 h 4457700"/>
                  <a:gd name="connsiteX3" fmla="*/ 1286510 w 5146040"/>
                  <a:gd name="connsiteY3" fmla="*/ 4457700 h 4457700"/>
                  <a:gd name="connsiteX4" fmla="*/ 3859530 w 5146040"/>
                  <a:gd name="connsiteY4" fmla="*/ 4457700 h 4457700"/>
                  <a:gd name="connsiteX5" fmla="*/ 5146040 w 5146040"/>
                  <a:gd name="connsiteY5" fmla="*/ 2228850 h 4457700"/>
                  <a:gd name="connsiteX6" fmla="*/ 3859530 w 5146040"/>
                  <a:gd name="connsiteY6" fmla="*/ 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6040" h="4457700">
                    <a:moveTo>
                      <a:pt x="3859530" y="0"/>
                    </a:moveTo>
                    <a:lnTo>
                      <a:pt x="1286510" y="0"/>
                    </a:lnTo>
                    <a:lnTo>
                      <a:pt x="0" y="2228850"/>
                    </a:lnTo>
                    <a:lnTo>
                      <a:pt x="1286510" y="4457700"/>
                    </a:lnTo>
                    <a:lnTo>
                      <a:pt x="3859530" y="4457700"/>
                    </a:lnTo>
                    <a:lnTo>
                      <a:pt x="5146040" y="2228850"/>
                    </a:lnTo>
                    <a:lnTo>
                      <a:pt x="3859530" y="0"/>
                    </a:lnTo>
                  </a:path>
                </a:pathLst>
              </a:custGeom>
              <a:solidFill>
                <a:schemeClr val="accent1">
                  <a:lumMod val="20000"/>
                  <a:lumOff val="80000"/>
                </a:schemeClr>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lumMod val="75000"/>
                    </a:schemeClr>
                  </a:solidFill>
                </a:endParaRPr>
              </a:p>
            </p:txBody>
          </p:sp>
          <p:sp>
            <p:nvSpPr>
              <p:cNvPr id="107" name="任意多边形: 形状 9"/>
              <p:cNvSpPr/>
              <p:nvPr>
                <p:custDataLst>
                  <p:tags r:id="rId16"/>
                </p:custDataLst>
              </p:nvPr>
            </p:nvSpPr>
            <p:spPr>
              <a:xfrm>
                <a:off x="624840" y="709930"/>
                <a:ext cx="5036820" cy="4892040"/>
              </a:xfrm>
              <a:custGeom>
                <a:avLst/>
                <a:gdLst>
                  <a:gd name="connsiteX0" fmla="*/ 5036820 w 5036820"/>
                  <a:gd name="connsiteY0" fmla="*/ 1916430 h 4892040"/>
                  <a:gd name="connsiteX1" fmla="*/ 3319780 w 5036820"/>
                  <a:gd name="connsiteY1" fmla="*/ 0 h 4892040"/>
                  <a:gd name="connsiteX2" fmla="*/ 800100 w 5036820"/>
                  <a:gd name="connsiteY2" fmla="*/ 529590 h 4892040"/>
                  <a:gd name="connsiteX3" fmla="*/ 0 w 5036820"/>
                  <a:gd name="connsiteY3" fmla="*/ 2975610 h 4892040"/>
                  <a:gd name="connsiteX4" fmla="*/ 1717040 w 5036820"/>
                  <a:gd name="connsiteY4" fmla="*/ 4892040 h 4892040"/>
                  <a:gd name="connsiteX5" fmla="*/ 4236720 w 5036820"/>
                  <a:gd name="connsiteY5" fmla="*/ 4362450 h 4892040"/>
                  <a:gd name="connsiteX6" fmla="*/ 5036820 w 5036820"/>
                  <a:gd name="connsiteY6" fmla="*/ 1916430 h 489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820" h="4892040">
                    <a:moveTo>
                      <a:pt x="5036820" y="1916430"/>
                    </a:moveTo>
                    <a:lnTo>
                      <a:pt x="3319780" y="0"/>
                    </a:lnTo>
                    <a:lnTo>
                      <a:pt x="800100" y="529590"/>
                    </a:lnTo>
                    <a:lnTo>
                      <a:pt x="0" y="2975610"/>
                    </a:lnTo>
                    <a:lnTo>
                      <a:pt x="1717040" y="4892040"/>
                    </a:lnTo>
                    <a:lnTo>
                      <a:pt x="4236720" y="4362450"/>
                    </a:lnTo>
                    <a:lnTo>
                      <a:pt x="5036820" y="1916430"/>
                    </a:lnTo>
                  </a:path>
                </a:pathLst>
              </a:custGeom>
              <a:solidFill>
                <a:schemeClr val="accent1">
                  <a:lumMod val="60000"/>
                  <a:lumOff val="40000"/>
                </a:schemeClr>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solidFill>
                    <a:schemeClr val="accent1">
                      <a:lumMod val="75000"/>
                    </a:schemeClr>
                  </a:solidFill>
                </a:endParaRPr>
              </a:p>
            </p:txBody>
          </p:sp>
          <p:sp>
            <p:nvSpPr>
              <p:cNvPr id="108" name="任意多边形: 形状 10"/>
              <p:cNvSpPr/>
              <p:nvPr>
                <p:custDataLst>
                  <p:tags r:id="rId17"/>
                </p:custDataLst>
              </p:nvPr>
            </p:nvSpPr>
            <p:spPr>
              <a:xfrm>
                <a:off x="821690" y="612140"/>
                <a:ext cx="4592320" cy="5138420"/>
              </a:xfrm>
              <a:custGeom>
                <a:avLst/>
                <a:gdLst>
                  <a:gd name="connsiteX0" fmla="*/ 4451350 w 4592320"/>
                  <a:gd name="connsiteY0" fmla="*/ 3976370 h 5138420"/>
                  <a:gd name="connsiteX1" fmla="*/ 4592320 w 4592320"/>
                  <a:gd name="connsiteY1" fmla="*/ 1405890 h 5138420"/>
                  <a:gd name="connsiteX2" fmla="*/ 2437130 w 4592320"/>
                  <a:gd name="connsiteY2" fmla="*/ 0 h 5138420"/>
                  <a:gd name="connsiteX3" fmla="*/ 140970 w 4592320"/>
                  <a:gd name="connsiteY3" fmla="*/ 1162050 h 5138420"/>
                  <a:gd name="connsiteX4" fmla="*/ 0 w 4592320"/>
                  <a:gd name="connsiteY4" fmla="*/ 3732530 h 5138420"/>
                  <a:gd name="connsiteX5" fmla="*/ 2155190 w 4592320"/>
                  <a:gd name="connsiteY5" fmla="*/ 5138420 h 5138420"/>
                  <a:gd name="connsiteX6" fmla="*/ 4451350 w 4592320"/>
                  <a:gd name="connsiteY6" fmla="*/ 3976370 h 513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2320" h="5138420">
                    <a:moveTo>
                      <a:pt x="4451350" y="3976370"/>
                    </a:moveTo>
                    <a:lnTo>
                      <a:pt x="4592320" y="1405890"/>
                    </a:lnTo>
                    <a:lnTo>
                      <a:pt x="2437130" y="0"/>
                    </a:lnTo>
                    <a:lnTo>
                      <a:pt x="140970" y="1162050"/>
                    </a:lnTo>
                    <a:lnTo>
                      <a:pt x="0" y="3732530"/>
                    </a:lnTo>
                    <a:lnTo>
                      <a:pt x="2155190" y="5138420"/>
                    </a:lnTo>
                    <a:lnTo>
                      <a:pt x="4451350" y="3976370"/>
                    </a:lnTo>
                  </a:path>
                </a:pathLst>
              </a:custGeom>
              <a:solidFill>
                <a:schemeClr val="accent1"/>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solidFill>
                    <a:schemeClr val="accent1">
                      <a:lumMod val="75000"/>
                    </a:schemeClr>
                  </a:solidFill>
                </a:endParaRPr>
              </a:p>
            </p:txBody>
          </p:sp>
        </p:grpSp>
        <p:sp>
          <p:nvSpPr>
            <p:cNvPr id="109" name="任意多边形: 形状 12"/>
            <p:cNvSpPr/>
            <p:nvPr>
              <p:custDataLst>
                <p:tags r:id="rId14"/>
              </p:custDataLst>
            </p:nvPr>
          </p:nvSpPr>
          <p:spPr>
            <a:xfrm>
              <a:off x="3599441" y="1633480"/>
              <a:ext cx="697685" cy="1087900"/>
            </a:xfrm>
            <a:custGeom>
              <a:avLst/>
              <a:gdLst/>
              <a:ahLst/>
              <a:cxnLst/>
              <a:rect l="0" t="0" r="0" b="0"/>
              <a:pathLst>
                <a:path w="1884680" h="2938781">
                  <a:moveTo>
                    <a:pt x="417830" y="1035050"/>
                  </a:moveTo>
                  <a:lnTo>
                    <a:pt x="132080" y="979170"/>
                  </a:lnTo>
                  <a:cubicBezTo>
                    <a:pt x="52070" y="963930"/>
                    <a:pt x="0" y="885190"/>
                    <a:pt x="17780" y="806450"/>
                  </a:cubicBezTo>
                  <a:cubicBezTo>
                    <a:pt x="134620" y="271780"/>
                    <a:pt x="443230" y="3810"/>
                    <a:pt x="943610" y="1270"/>
                  </a:cubicBezTo>
                  <a:cubicBezTo>
                    <a:pt x="1236980" y="0"/>
                    <a:pt x="1460500" y="80010"/>
                    <a:pt x="1615440" y="242570"/>
                  </a:cubicBezTo>
                  <a:cubicBezTo>
                    <a:pt x="1769110" y="405130"/>
                    <a:pt x="1846580" y="604520"/>
                    <a:pt x="1847850" y="839470"/>
                  </a:cubicBezTo>
                  <a:cubicBezTo>
                    <a:pt x="1849120" y="1082040"/>
                    <a:pt x="1765300" y="1320800"/>
                    <a:pt x="1597660" y="1553210"/>
                  </a:cubicBezTo>
                  <a:cubicBezTo>
                    <a:pt x="1478280" y="1718310"/>
                    <a:pt x="1285240" y="1903730"/>
                    <a:pt x="1016000" y="2108200"/>
                  </a:cubicBezTo>
                  <a:cubicBezTo>
                    <a:pt x="905510" y="2193290"/>
                    <a:pt x="966470" y="2369820"/>
                    <a:pt x="1104900" y="2369820"/>
                  </a:cubicBezTo>
                  <a:lnTo>
                    <a:pt x="1617979" y="2367280"/>
                  </a:lnTo>
                  <a:cubicBezTo>
                    <a:pt x="1766570" y="2366010"/>
                    <a:pt x="1884679" y="2493010"/>
                    <a:pt x="1873250" y="2641600"/>
                  </a:cubicBezTo>
                  <a:lnTo>
                    <a:pt x="1861820" y="2797810"/>
                  </a:lnTo>
                  <a:cubicBezTo>
                    <a:pt x="1855470" y="2874010"/>
                    <a:pt x="1793240" y="2932430"/>
                    <a:pt x="1717040" y="2932430"/>
                  </a:cubicBezTo>
                  <a:lnTo>
                    <a:pt x="147320" y="2938780"/>
                  </a:lnTo>
                  <a:cubicBezTo>
                    <a:pt x="67310" y="2938780"/>
                    <a:pt x="1270" y="2874010"/>
                    <a:pt x="1270" y="2794000"/>
                  </a:cubicBezTo>
                  <a:lnTo>
                    <a:pt x="0" y="2440940"/>
                  </a:lnTo>
                  <a:cubicBezTo>
                    <a:pt x="0" y="2399030"/>
                    <a:pt x="17780" y="2358390"/>
                    <a:pt x="49530" y="2330450"/>
                  </a:cubicBezTo>
                  <a:cubicBezTo>
                    <a:pt x="547370" y="1897380"/>
                    <a:pt x="859790" y="1590040"/>
                    <a:pt x="985520" y="1408430"/>
                  </a:cubicBezTo>
                  <a:cubicBezTo>
                    <a:pt x="1116330" y="1220470"/>
                    <a:pt x="1181100" y="1042670"/>
                    <a:pt x="1179830" y="875030"/>
                  </a:cubicBezTo>
                  <a:cubicBezTo>
                    <a:pt x="1178560" y="635000"/>
                    <a:pt x="1087120" y="515620"/>
                    <a:pt x="906780" y="516890"/>
                  </a:cubicBezTo>
                  <a:cubicBezTo>
                    <a:pt x="797560" y="516890"/>
                    <a:pt x="718820" y="565150"/>
                    <a:pt x="669290" y="660400"/>
                  </a:cubicBezTo>
                  <a:cubicBezTo>
                    <a:pt x="635000" y="726440"/>
                    <a:pt x="608330" y="811530"/>
                    <a:pt x="590550" y="916940"/>
                  </a:cubicBezTo>
                  <a:cubicBezTo>
                    <a:pt x="575310" y="996950"/>
                    <a:pt x="497840" y="1050290"/>
                    <a:pt x="417830" y="1035050"/>
                  </a:cubicBezTo>
                  <a:close/>
                </a:path>
              </a:pathLst>
            </a:cu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lumMod val="60000"/>
                    <a:lumOff val="40000"/>
                  </a:schemeClr>
                </a:solidFill>
              </a:endParaRPr>
            </a:p>
          </p:txBody>
        </p:sp>
      </p:grpSp>
      <p:grpSp>
        <p:nvGrpSpPr>
          <p:cNvPr id="110" name="组合 109"/>
          <p:cNvGrpSpPr>
            <a:grpSpLocks noChangeAspect="1"/>
          </p:cNvGrpSpPr>
          <p:nvPr>
            <p:custDataLst>
              <p:tags r:id="rId3"/>
            </p:custDataLst>
          </p:nvPr>
        </p:nvGrpSpPr>
        <p:grpSpPr>
          <a:xfrm>
            <a:off x="1478439" y="3687444"/>
            <a:ext cx="527050" cy="527050"/>
            <a:chOff x="5154313" y="1281817"/>
            <a:chExt cx="1905000" cy="1902179"/>
          </a:xfrm>
        </p:grpSpPr>
        <p:sp>
          <p:nvSpPr>
            <p:cNvPr id="111" name="任意多边形: 形状 14"/>
            <p:cNvSpPr/>
            <p:nvPr>
              <p:custDataLst>
                <p:tags r:id="rId10"/>
              </p:custDataLst>
            </p:nvPr>
          </p:nvSpPr>
          <p:spPr>
            <a:xfrm>
              <a:off x="5154313" y="1398411"/>
              <a:ext cx="1905000" cy="1650185"/>
            </a:xfrm>
            <a:custGeom>
              <a:avLst/>
              <a:gdLst>
                <a:gd name="connsiteX0" fmla="*/ 3859530 w 5146040"/>
                <a:gd name="connsiteY0" fmla="*/ 0 h 4457700"/>
                <a:gd name="connsiteX1" fmla="*/ 1286510 w 5146040"/>
                <a:gd name="connsiteY1" fmla="*/ 0 h 4457700"/>
                <a:gd name="connsiteX2" fmla="*/ 0 w 5146040"/>
                <a:gd name="connsiteY2" fmla="*/ 2228850 h 4457700"/>
                <a:gd name="connsiteX3" fmla="*/ 1286510 w 5146040"/>
                <a:gd name="connsiteY3" fmla="*/ 4457700 h 4457700"/>
                <a:gd name="connsiteX4" fmla="*/ 3859530 w 5146040"/>
                <a:gd name="connsiteY4" fmla="*/ 4457700 h 4457700"/>
                <a:gd name="connsiteX5" fmla="*/ 5146040 w 5146040"/>
                <a:gd name="connsiteY5" fmla="*/ 2228850 h 4457700"/>
                <a:gd name="connsiteX6" fmla="*/ 3859530 w 5146040"/>
                <a:gd name="connsiteY6" fmla="*/ 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6040" h="4457700">
                  <a:moveTo>
                    <a:pt x="3859530" y="0"/>
                  </a:moveTo>
                  <a:lnTo>
                    <a:pt x="1286510" y="0"/>
                  </a:lnTo>
                  <a:lnTo>
                    <a:pt x="0" y="2228850"/>
                  </a:lnTo>
                  <a:lnTo>
                    <a:pt x="1286510" y="4457700"/>
                  </a:lnTo>
                  <a:lnTo>
                    <a:pt x="3859530" y="4457700"/>
                  </a:lnTo>
                  <a:lnTo>
                    <a:pt x="5146040" y="2228850"/>
                  </a:lnTo>
                  <a:lnTo>
                    <a:pt x="3859530" y="0"/>
                  </a:lnTo>
                </a:path>
              </a:pathLst>
            </a:custGeom>
            <a:solidFill>
              <a:schemeClr val="accent1">
                <a:lumMod val="20000"/>
                <a:lumOff val="80000"/>
              </a:schemeClr>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lumMod val="40000"/>
                    <a:lumOff val="60000"/>
                  </a:schemeClr>
                </a:solidFill>
              </a:endParaRPr>
            </a:p>
          </p:txBody>
        </p:sp>
        <p:sp>
          <p:nvSpPr>
            <p:cNvPr id="112" name="任意多边形: 形状 15"/>
            <p:cNvSpPr/>
            <p:nvPr>
              <p:custDataLst>
                <p:tags r:id="rId11"/>
              </p:custDataLst>
            </p:nvPr>
          </p:nvSpPr>
          <p:spPr>
            <a:xfrm>
              <a:off x="5165126" y="1318018"/>
              <a:ext cx="1864568" cy="1810972"/>
            </a:xfrm>
            <a:custGeom>
              <a:avLst/>
              <a:gdLst>
                <a:gd name="connsiteX0" fmla="*/ 5036820 w 5036820"/>
                <a:gd name="connsiteY0" fmla="*/ 1916430 h 4892040"/>
                <a:gd name="connsiteX1" fmla="*/ 3319780 w 5036820"/>
                <a:gd name="connsiteY1" fmla="*/ 0 h 4892040"/>
                <a:gd name="connsiteX2" fmla="*/ 800100 w 5036820"/>
                <a:gd name="connsiteY2" fmla="*/ 529590 h 4892040"/>
                <a:gd name="connsiteX3" fmla="*/ 0 w 5036820"/>
                <a:gd name="connsiteY3" fmla="*/ 2975610 h 4892040"/>
                <a:gd name="connsiteX4" fmla="*/ 1717040 w 5036820"/>
                <a:gd name="connsiteY4" fmla="*/ 4892040 h 4892040"/>
                <a:gd name="connsiteX5" fmla="*/ 4236720 w 5036820"/>
                <a:gd name="connsiteY5" fmla="*/ 4362450 h 4892040"/>
                <a:gd name="connsiteX6" fmla="*/ 5036820 w 5036820"/>
                <a:gd name="connsiteY6" fmla="*/ 1916430 h 489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820" h="4892040">
                  <a:moveTo>
                    <a:pt x="5036820" y="1916430"/>
                  </a:moveTo>
                  <a:lnTo>
                    <a:pt x="3319780" y="0"/>
                  </a:lnTo>
                  <a:lnTo>
                    <a:pt x="800100" y="529590"/>
                  </a:lnTo>
                  <a:lnTo>
                    <a:pt x="0" y="2975610"/>
                  </a:lnTo>
                  <a:lnTo>
                    <a:pt x="1717040" y="4892040"/>
                  </a:lnTo>
                  <a:lnTo>
                    <a:pt x="4236720" y="4362450"/>
                  </a:lnTo>
                  <a:lnTo>
                    <a:pt x="5036820" y="1916430"/>
                  </a:lnTo>
                </a:path>
              </a:pathLst>
            </a:custGeom>
            <a:solidFill>
              <a:schemeClr val="accent1">
                <a:lumMod val="60000"/>
                <a:lumOff val="40000"/>
              </a:schemeClr>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solidFill>
                  <a:schemeClr val="accent1">
                    <a:lumMod val="60000"/>
                    <a:lumOff val="40000"/>
                  </a:schemeClr>
                </a:solidFill>
              </a:endParaRPr>
            </a:p>
          </p:txBody>
        </p:sp>
        <p:sp>
          <p:nvSpPr>
            <p:cNvPr id="113" name="任意多边形: 形状 16"/>
            <p:cNvSpPr/>
            <p:nvPr>
              <p:custDataLst>
                <p:tags r:id="rId12"/>
              </p:custDataLst>
            </p:nvPr>
          </p:nvSpPr>
          <p:spPr>
            <a:xfrm>
              <a:off x="5237998" y="1281817"/>
              <a:ext cx="1700020" cy="1902179"/>
            </a:xfrm>
            <a:custGeom>
              <a:avLst/>
              <a:gdLst>
                <a:gd name="connsiteX0" fmla="*/ 4451350 w 4592320"/>
                <a:gd name="connsiteY0" fmla="*/ 3976370 h 5138420"/>
                <a:gd name="connsiteX1" fmla="*/ 4592320 w 4592320"/>
                <a:gd name="connsiteY1" fmla="*/ 1405890 h 5138420"/>
                <a:gd name="connsiteX2" fmla="*/ 2437130 w 4592320"/>
                <a:gd name="connsiteY2" fmla="*/ 0 h 5138420"/>
                <a:gd name="connsiteX3" fmla="*/ 140970 w 4592320"/>
                <a:gd name="connsiteY3" fmla="*/ 1162050 h 5138420"/>
                <a:gd name="connsiteX4" fmla="*/ 0 w 4592320"/>
                <a:gd name="connsiteY4" fmla="*/ 3732530 h 5138420"/>
                <a:gd name="connsiteX5" fmla="*/ 2155190 w 4592320"/>
                <a:gd name="connsiteY5" fmla="*/ 5138420 h 5138420"/>
                <a:gd name="connsiteX6" fmla="*/ 4451350 w 4592320"/>
                <a:gd name="connsiteY6" fmla="*/ 3976370 h 513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2320" h="5138420">
                  <a:moveTo>
                    <a:pt x="4451350" y="3976370"/>
                  </a:moveTo>
                  <a:lnTo>
                    <a:pt x="4592320" y="1405890"/>
                  </a:lnTo>
                  <a:lnTo>
                    <a:pt x="2437130" y="0"/>
                  </a:lnTo>
                  <a:lnTo>
                    <a:pt x="140970" y="1162050"/>
                  </a:lnTo>
                  <a:lnTo>
                    <a:pt x="0" y="3732530"/>
                  </a:lnTo>
                  <a:lnTo>
                    <a:pt x="2155190" y="5138420"/>
                  </a:lnTo>
                  <a:lnTo>
                    <a:pt x="4451350" y="3976370"/>
                  </a:lnTo>
                </a:path>
              </a:pathLst>
            </a:custGeom>
            <a:solidFill>
              <a:schemeClr val="accent1"/>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lumMod val="75000"/>
                  </a:schemeClr>
                </a:solidFill>
              </a:endParaRPr>
            </a:p>
          </p:txBody>
        </p:sp>
        <p:sp>
          <p:nvSpPr>
            <p:cNvPr id="114" name="任意多边形: 形状 18"/>
            <p:cNvSpPr/>
            <p:nvPr>
              <p:custDataLst>
                <p:tags r:id="rId13"/>
              </p:custDataLst>
            </p:nvPr>
          </p:nvSpPr>
          <p:spPr>
            <a:xfrm>
              <a:off x="5755620" y="1642413"/>
              <a:ext cx="722133" cy="1121750"/>
            </a:xfrm>
            <a:custGeom>
              <a:avLst/>
              <a:gdLst/>
              <a:ahLst/>
              <a:cxnLst/>
              <a:rect l="0" t="0" r="0" b="0"/>
              <a:pathLst>
                <a:path w="1950721" h="3030221">
                  <a:moveTo>
                    <a:pt x="455930" y="835660"/>
                  </a:moveTo>
                  <a:lnTo>
                    <a:pt x="256540" y="798830"/>
                  </a:lnTo>
                  <a:cubicBezTo>
                    <a:pt x="144780" y="778510"/>
                    <a:pt x="80010" y="657860"/>
                    <a:pt x="127000" y="553720"/>
                  </a:cubicBezTo>
                  <a:cubicBezTo>
                    <a:pt x="294640" y="187960"/>
                    <a:pt x="591820" y="3810"/>
                    <a:pt x="1014730" y="1270"/>
                  </a:cubicBezTo>
                  <a:cubicBezTo>
                    <a:pt x="1287780" y="0"/>
                    <a:pt x="1499870" y="69850"/>
                    <a:pt x="1653540" y="209550"/>
                  </a:cubicBezTo>
                  <a:cubicBezTo>
                    <a:pt x="1807210" y="350520"/>
                    <a:pt x="1884680" y="541020"/>
                    <a:pt x="1885950" y="783590"/>
                  </a:cubicBezTo>
                  <a:cubicBezTo>
                    <a:pt x="1887220" y="994410"/>
                    <a:pt x="1819910" y="1163320"/>
                    <a:pt x="1685290" y="1290320"/>
                  </a:cubicBezTo>
                  <a:cubicBezTo>
                    <a:pt x="1605280" y="1365250"/>
                    <a:pt x="1607820" y="1494790"/>
                    <a:pt x="1695450" y="1560830"/>
                  </a:cubicBezTo>
                  <a:cubicBezTo>
                    <a:pt x="1864360" y="1686560"/>
                    <a:pt x="1948180" y="1879600"/>
                    <a:pt x="1949450" y="2137410"/>
                  </a:cubicBezTo>
                  <a:cubicBezTo>
                    <a:pt x="1950720" y="2426970"/>
                    <a:pt x="1861820" y="2647950"/>
                    <a:pt x="1681480" y="2799080"/>
                  </a:cubicBezTo>
                  <a:cubicBezTo>
                    <a:pt x="1501140" y="2950210"/>
                    <a:pt x="1271270" y="3027680"/>
                    <a:pt x="991870" y="3028950"/>
                  </a:cubicBezTo>
                  <a:cubicBezTo>
                    <a:pt x="740410" y="3030220"/>
                    <a:pt x="521970" y="2965450"/>
                    <a:pt x="336550" y="2834640"/>
                  </a:cubicBezTo>
                  <a:cubicBezTo>
                    <a:pt x="190500" y="2731770"/>
                    <a:pt x="88900" y="2573020"/>
                    <a:pt x="27940" y="2357120"/>
                  </a:cubicBezTo>
                  <a:cubicBezTo>
                    <a:pt x="0" y="2255520"/>
                    <a:pt x="64770" y="2152650"/>
                    <a:pt x="167640" y="2134870"/>
                  </a:cubicBezTo>
                  <a:lnTo>
                    <a:pt x="387350" y="2096770"/>
                  </a:lnTo>
                  <a:cubicBezTo>
                    <a:pt x="474980" y="2081530"/>
                    <a:pt x="561340" y="2134870"/>
                    <a:pt x="585470" y="2219961"/>
                  </a:cubicBezTo>
                  <a:cubicBezTo>
                    <a:pt x="640080" y="2410461"/>
                    <a:pt x="759460" y="2505711"/>
                    <a:pt x="942340" y="2504440"/>
                  </a:cubicBezTo>
                  <a:cubicBezTo>
                    <a:pt x="1046480" y="2504440"/>
                    <a:pt x="1130300" y="2468881"/>
                    <a:pt x="1191260" y="2397761"/>
                  </a:cubicBezTo>
                  <a:cubicBezTo>
                    <a:pt x="1252220" y="2326640"/>
                    <a:pt x="1282700" y="2226311"/>
                    <a:pt x="1282700" y="2095501"/>
                  </a:cubicBezTo>
                  <a:cubicBezTo>
                    <a:pt x="1281430" y="1828801"/>
                    <a:pt x="1130300" y="1695451"/>
                    <a:pt x="829310" y="1697991"/>
                  </a:cubicBezTo>
                  <a:lnTo>
                    <a:pt x="829310" y="1697991"/>
                  </a:lnTo>
                  <a:cubicBezTo>
                    <a:pt x="731520" y="1699261"/>
                    <a:pt x="650240" y="1620521"/>
                    <a:pt x="650240" y="1522731"/>
                  </a:cubicBezTo>
                  <a:lnTo>
                    <a:pt x="650240" y="1402081"/>
                  </a:lnTo>
                  <a:cubicBezTo>
                    <a:pt x="650240" y="1304291"/>
                    <a:pt x="728980" y="1225551"/>
                    <a:pt x="825500" y="1224281"/>
                  </a:cubicBezTo>
                  <a:lnTo>
                    <a:pt x="828040" y="1224281"/>
                  </a:lnTo>
                  <a:cubicBezTo>
                    <a:pt x="924560" y="1224281"/>
                    <a:pt x="999490" y="1214121"/>
                    <a:pt x="1054100" y="1196341"/>
                  </a:cubicBezTo>
                  <a:cubicBezTo>
                    <a:pt x="1108710" y="1178561"/>
                    <a:pt x="1154430" y="1140461"/>
                    <a:pt x="1189990" y="1082041"/>
                  </a:cubicBezTo>
                  <a:cubicBezTo>
                    <a:pt x="1226820" y="1024891"/>
                    <a:pt x="1244600" y="948691"/>
                    <a:pt x="1243331" y="855981"/>
                  </a:cubicBezTo>
                  <a:cubicBezTo>
                    <a:pt x="1242060" y="618491"/>
                    <a:pt x="1143001" y="499111"/>
                    <a:pt x="946151" y="500381"/>
                  </a:cubicBezTo>
                  <a:cubicBezTo>
                    <a:pt x="810261" y="501651"/>
                    <a:pt x="711201" y="576581"/>
                    <a:pt x="650241" y="725171"/>
                  </a:cubicBezTo>
                  <a:cubicBezTo>
                    <a:pt x="619760" y="805180"/>
                    <a:pt x="539750" y="850900"/>
                    <a:pt x="455930" y="835660"/>
                  </a:cubicBezTo>
                  <a:close/>
                </a:path>
              </a:pathLst>
            </a:custGeom>
            <a:solidFill>
              <a:srgbClr val="F9F9F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lumMod val="75000"/>
                  </a:schemeClr>
                </a:solidFill>
              </a:endParaRPr>
            </a:p>
          </p:txBody>
        </p:sp>
      </p:grpSp>
      <p:grpSp>
        <p:nvGrpSpPr>
          <p:cNvPr id="115" name="组合 114"/>
          <p:cNvGrpSpPr>
            <a:grpSpLocks noChangeAspect="1"/>
          </p:cNvGrpSpPr>
          <p:nvPr>
            <p:custDataLst>
              <p:tags r:id="rId4"/>
            </p:custDataLst>
          </p:nvPr>
        </p:nvGrpSpPr>
        <p:grpSpPr>
          <a:xfrm>
            <a:off x="1494314" y="5004857"/>
            <a:ext cx="515620" cy="514985"/>
            <a:chOff x="7313313" y="1281817"/>
            <a:chExt cx="1905000" cy="1902179"/>
          </a:xfrm>
        </p:grpSpPr>
        <p:sp>
          <p:nvSpPr>
            <p:cNvPr id="116" name="任意多边形: 形状 20"/>
            <p:cNvSpPr/>
            <p:nvPr>
              <p:custDataLst>
                <p:tags r:id="rId6"/>
              </p:custDataLst>
            </p:nvPr>
          </p:nvSpPr>
          <p:spPr>
            <a:xfrm>
              <a:off x="7313313" y="1398411"/>
              <a:ext cx="1905000" cy="1650185"/>
            </a:xfrm>
            <a:custGeom>
              <a:avLst/>
              <a:gdLst>
                <a:gd name="connsiteX0" fmla="*/ 3859530 w 5146040"/>
                <a:gd name="connsiteY0" fmla="*/ 0 h 4457700"/>
                <a:gd name="connsiteX1" fmla="*/ 1286510 w 5146040"/>
                <a:gd name="connsiteY1" fmla="*/ 0 h 4457700"/>
                <a:gd name="connsiteX2" fmla="*/ 0 w 5146040"/>
                <a:gd name="connsiteY2" fmla="*/ 2228850 h 4457700"/>
                <a:gd name="connsiteX3" fmla="*/ 1286510 w 5146040"/>
                <a:gd name="connsiteY3" fmla="*/ 4457700 h 4457700"/>
                <a:gd name="connsiteX4" fmla="*/ 3859530 w 5146040"/>
                <a:gd name="connsiteY4" fmla="*/ 4457700 h 4457700"/>
                <a:gd name="connsiteX5" fmla="*/ 5146040 w 5146040"/>
                <a:gd name="connsiteY5" fmla="*/ 2228850 h 4457700"/>
                <a:gd name="connsiteX6" fmla="*/ 3859530 w 5146040"/>
                <a:gd name="connsiteY6" fmla="*/ 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6040" h="4457700">
                  <a:moveTo>
                    <a:pt x="3859530" y="0"/>
                  </a:moveTo>
                  <a:lnTo>
                    <a:pt x="1286510" y="0"/>
                  </a:lnTo>
                  <a:lnTo>
                    <a:pt x="0" y="2228850"/>
                  </a:lnTo>
                  <a:lnTo>
                    <a:pt x="1286510" y="4457700"/>
                  </a:lnTo>
                  <a:lnTo>
                    <a:pt x="3859530" y="4457700"/>
                  </a:lnTo>
                  <a:lnTo>
                    <a:pt x="5146040" y="2228850"/>
                  </a:lnTo>
                  <a:lnTo>
                    <a:pt x="3859530" y="0"/>
                  </a:lnTo>
                </a:path>
              </a:pathLst>
            </a:custGeom>
            <a:solidFill>
              <a:schemeClr val="accent1">
                <a:lumMod val="20000"/>
                <a:lumOff val="80000"/>
              </a:schemeClr>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solidFill>
                  <a:schemeClr val="accent1">
                    <a:lumMod val="40000"/>
                    <a:lumOff val="60000"/>
                  </a:schemeClr>
                </a:solidFill>
              </a:endParaRPr>
            </a:p>
          </p:txBody>
        </p:sp>
        <p:sp>
          <p:nvSpPr>
            <p:cNvPr id="117" name="任意多边形: 形状 21"/>
            <p:cNvSpPr/>
            <p:nvPr>
              <p:custDataLst>
                <p:tags r:id="rId7"/>
              </p:custDataLst>
            </p:nvPr>
          </p:nvSpPr>
          <p:spPr>
            <a:xfrm>
              <a:off x="7324126" y="1318018"/>
              <a:ext cx="1864568" cy="1810972"/>
            </a:xfrm>
            <a:custGeom>
              <a:avLst/>
              <a:gdLst>
                <a:gd name="connsiteX0" fmla="*/ 5036820 w 5036820"/>
                <a:gd name="connsiteY0" fmla="*/ 1916430 h 4892040"/>
                <a:gd name="connsiteX1" fmla="*/ 3319780 w 5036820"/>
                <a:gd name="connsiteY1" fmla="*/ 0 h 4892040"/>
                <a:gd name="connsiteX2" fmla="*/ 800100 w 5036820"/>
                <a:gd name="connsiteY2" fmla="*/ 529590 h 4892040"/>
                <a:gd name="connsiteX3" fmla="*/ 0 w 5036820"/>
                <a:gd name="connsiteY3" fmla="*/ 2975610 h 4892040"/>
                <a:gd name="connsiteX4" fmla="*/ 1717040 w 5036820"/>
                <a:gd name="connsiteY4" fmla="*/ 4892040 h 4892040"/>
                <a:gd name="connsiteX5" fmla="*/ 4236720 w 5036820"/>
                <a:gd name="connsiteY5" fmla="*/ 4362450 h 4892040"/>
                <a:gd name="connsiteX6" fmla="*/ 5036820 w 5036820"/>
                <a:gd name="connsiteY6" fmla="*/ 1916430 h 489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820" h="4892040">
                  <a:moveTo>
                    <a:pt x="5036820" y="1916430"/>
                  </a:moveTo>
                  <a:lnTo>
                    <a:pt x="3319780" y="0"/>
                  </a:lnTo>
                  <a:lnTo>
                    <a:pt x="800100" y="529590"/>
                  </a:lnTo>
                  <a:lnTo>
                    <a:pt x="0" y="2975610"/>
                  </a:lnTo>
                  <a:lnTo>
                    <a:pt x="1717040" y="4892040"/>
                  </a:lnTo>
                  <a:lnTo>
                    <a:pt x="4236720" y="4362450"/>
                  </a:lnTo>
                  <a:lnTo>
                    <a:pt x="5036820" y="1916430"/>
                  </a:lnTo>
                </a:path>
              </a:pathLst>
            </a:custGeom>
            <a:solidFill>
              <a:schemeClr val="accent1">
                <a:lumMod val="60000"/>
                <a:lumOff val="40000"/>
              </a:schemeClr>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lumMod val="60000"/>
                    <a:lumOff val="40000"/>
                  </a:schemeClr>
                </a:solidFill>
              </a:endParaRPr>
            </a:p>
          </p:txBody>
        </p:sp>
        <p:sp>
          <p:nvSpPr>
            <p:cNvPr id="118" name="任意多边形: 形状 22"/>
            <p:cNvSpPr/>
            <p:nvPr>
              <p:custDataLst>
                <p:tags r:id="rId8"/>
              </p:custDataLst>
            </p:nvPr>
          </p:nvSpPr>
          <p:spPr>
            <a:xfrm>
              <a:off x="7396998" y="1281817"/>
              <a:ext cx="1700020" cy="1902179"/>
            </a:xfrm>
            <a:custGeom>
              <a:avLst/>
              <a:gdLst>
                <a:gd name="connsiteX0" fmla="*/ 4451350 w 4592320"/>
                <a:gd name="connsiteY0" fmla="*/ 3976370 h 5138420"/>
                <a:gd name="connsiteX1" fmla="*/ 4592320 w 4592320"/>
                <a:gd name="connsiteY1" fmla="*/ 1405890 h 5138420"/>
                <a:gd name="connsiteX2" fmla="*/ 2437130 w 4592320"/>
                <a:gd name="connsiteY2" fmla="*/ 0 h 5138420"/>
                <a:gd name="connsiteX3" fmla="*/ 140970 w 4592320"/>
                <a:gd name="connsiteY3" fmla="*/ 1162050 h 5138420"/>
                <a:gd name="connsiteX4" fmla="*/ 0 w 4592320"/>
                <a:gd name="connsiteY4" fmla="*/ 3732530 h 5138420"/>
                <a:gd name="connsiteX5" fmla="*/ 2155190 w 4592320"/>
                <a:gd name="connsiteY5" fmla="*/ 5138420 h 5138420"/>
                <a:gd name="connsiteX6" fmla="*/ 4451350 w 4592320"/>
                <a:gd name="connsiteY6" fmla="*/ 3976370 h 513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2320" h="5138420">
                  <a:moveTo>
                    <a:pt x="4451350" y="3976370"/>
                  </a:moveTo>
                  <a:lnTo>
                    <a:pt x="4592320" y="1405890"/>
                  </a:lnTo>
                  <a:lnTo>
                    <a:pt x="2437130" y="0"/>
                  </a:lnTo>
                  <a:lnTo>
                    <a:pt x="140970" y="1162050"/>
                  </a:lnTo>
                  <a:lnTo>
                    <a:pt x="0" y="3732530"/>
                  </a:lnTo>
                  <a:lnTo>
                    <a:pt x="2155190" y="5138420"/>
                  </a:lnTo>
                  <a:lnTo>
                    <a:pt x="4451350" y="3976370"/>
                  </a:lnTo>
                </a:path>
              </a:pathLst>
            </a:custGeom>
            <a:solidFill>
              <a:schemeClr val="accent1"/>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lumMod val="75000"/>
                  </a:schemeClr>
                </a:solidFill>
              </a:endParaRPr>
            </a:p>
          </p:txBody>
        </p:sp>
        <p:sp>
          <p:nvSpPr>
            <p:cNvPr id="119" name="PA_ImportSvg_636990674857228203"/>
            <p:cNvSpPr/>
            <p:nvPr>
              <p:custDataLst>
                <p:tags r:id="rId9"/>
              </p:custDataLst>
            </p:nvPr>
          </p:nvSpPr>
          <p:spPr>
            <a:xfrm>
              <a:off x="7885472" y="1718105"/>
              <a:ext cx="721192" cy="1059221"/>
            </a:xfrm>
            <a:custGeom>
              <a:avLst/>
              <a:gdLst/>
              <a:ahLst/>
              <a:cxnLst/>
              <a:rect l="l" t="t" r="r" b="b"/>
              <a:pathLst>
                <a:path w="1948179" h="2861309">
                  <a:moveTo>
                    <a:pt x="1004569" y="2540"/>
                  </a:moveTo>
                  <a:lnTo>
                    <a:pt x="1529079" y="0"/>
                  </a:lnTo>
                  <a:cubicBezTo>
                    <a:pt x="1581149" y="0"/>
                    <a:pt x="1623059" y="41910"/>
                    <a:pt x="1623059" y="92710"/>
                  </a:cubicBezTo>
                  <a:lnTo>
                    <a:pt x="1630679" y="1623060"/>
                  </a:lnTo>
                  <a:cubicBezTo>
                    <a:pt x="1630679" y="1675130"/>
                    <a:pt x="1672589" y="1717040"/>
                    <a:pt x="1724659" y="1715770"/>
                  </a:cubicBezTo>
                  <a:lnTo>
                    <a:pt x="1852929" y="1714500"/>
                  </a:lnTo>
                  <a:cubicBezTo>
                    <a:pt x="1904999" y="1714500"/>
                    <a:pt x="1946909" y="1756409"/>
                    <a:pt x="1946909" y="1807209"/>
                  </a:cubicBezTo>
                  <a:lnTo>
                    <a:pt x="1948179" y="2100580"/>
                  </a:lnTo>
                  <a:cubicBezTo>
                    <a:pt x="1948179" y="2152650"/>
                    <a:pt x="1906269" y="2194559"/>
                    <a:pt x="1855469" y="2194559"/>
                  </a:cubicBezTo>
                  <a:lnTo>
                    <a:pt x="1727199" y="2195830"/>
                  </a:lnTo>
                  <a:cubicBezTo>
                    <a:pt x="1675129" y="2195830"/>
                    <a:pt x="1633219" y="2237739"/>
                    <a:pt x="1634489" y="2289809"/>
                  </a:cubicBezTo>
                  <a:lnTo>
                    <a:pt x="1637029" y="2764789"/>
                  </a:lnTo>
                  <a:cubicBezTo>
                    <a:pt x="1637029" y="2816859"/>
                    <a:pt x="1595120" y="2858769"/>
                    <a:pt x="1544320" y="2858769"/>
                  </a:cubicBezTo>
                  <a:lnTo>
                    <a:pt x="1112520" y="2861309"/>
                  </a:lnTo>
                  <a:cubicBezTo>
                    <a:pt x="1060449" y="2861309"/>
                    <a:pt x="1018540" y="2819400"/>
                    <a:pt x="1018540" y="2768600"/>
                  </a:cubicBezTo>
                  <a:lnTo>
                    <a:pt x="1016000" y="2293620"/>
                  </a:lnTo>
                  <a:cubicBezTo>
                    <a:pt x="1016000" y="2241550"/>
                    <a:pt x="974090" y="2199640"/>
                    <a:pt x="922020" y="2200910"/>
                  </a:cubicBezTo>
                  <a:lnTo>
                    <a:pt x="95250" y="2204720"/>
                  </a:lnTo>
                  <a:cubicBezTo>
                    <a:pt x="43180" y="2204720"/>
                    <a:pt x="1270" y="2162810"/>
                    <a:pt x="1270" y="2112010"/>
                  </a:cubicBezTo>
                  <a:lnTo>
                    <a:pt x="0" y="1748790"/>
                  </a:lnTo>
                  <a:cubicBezTo>
                    <a:pt x="0" y="1732280"/>
                    <a:pt x="3810" y="1717040"/>
                    <a:pt x="11430" y="1703070"/>
                  </a:cubicBezTo>
                  <a:lnTo>
                    <a:pt x="923289" y="50800"/>
                  </a:lnTo>
                  <a:cubicBezTo>
                    <a:pt x="938529" y="21590"/>
                    <a:pt x="970279" y="2540"/>
                    <a:pt x="1004569" y="2540"/>
                  </a:cubicBezTo>
                  <a:close/>
                  <a:moveTo>
                    <a:pt x="1060449" y="1659890"/>
                  </a:moveTo>
                  <a:lnTo>
                    <a:pt x="1056639" y="965200"/>
                  </a:lnTo>
                  <a:cubicBezTo>
                    <a:pt x="1056639" y="867410"/>
                    <a:pt x="925829" y="835660"/>
                    <a:pt x="880109" y="922020"/>
                  </a:cubicBezTo>
                  <a:lnTo>
                    <a:pt x="509269" y="1619250"/>
                  </a:lnTo>
                  <a:cubicBezTo>
                    <a:pt x="476249" y="1681480"/>
                    <a:pt x="521969" y="1757680"/>
                    <a:pt x="593089" y="1757680"/>
                  </a:cubicBezTo>
                  <a:lnTo>
                    <a:pt x="967739" y="1756410"/>
                  </a:lnTo>
                  <a:cubicBezTo>
                    <a:pt x="1019809" y="1753870"/>
                    <a:pt x="1061719" y="1711960"/>
                    <a:pt x="1060449" y="1659890"/>
                  </a:cubicBezTo>
                  <a:close/>
                </a:path>
              </a:pathLst>
            </a:cu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accent1">
                    <a:lumMod val="75000"/>
                  </a:schemeClr>
                </a:solidFill>
              </a:endParaRPr>
            </a:p>
          </p:txBody>
        </p:sp>
      </p:grpSp>
      <p:sp>
        <p:nvSpPr>
          <p:cNvPr id="120" name="文本框 119"/>
          <p:cNvSpPr txBox="1"/>
          <p:nvPr>
            <p:custDataLst>
              <p:tags r:id="rId5"/>
            </p:custDataLst>
          </p:nvPr>
        </p:nvSpPr>
        <p:spPr>
          <a:xfrm>
            <a:off x="2138839" y="1101090"/>
            <a:ext cx="9033510" cy="4802853"/>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fontAlgn="ctr">
              <a:spcBef>
                <a:spcPts val="2465"/>
              </a:spcBef>
              <a:spcAft>
                <a:spcPts val="0"/>
              </a:spcAft>
              <a:buSzPct val="100000"/>
            </a:pPr>
            <a:r>
              <a:rPr lang="zh-CN" altLang="en-US"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 </a:t>
            </a:r>
            <a:r>
              <a:rPr lang="zh-CN" altLang="en-US"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选定好编码规范之后一定要严格执行，严格执行编码规范不仅可以增加代码的可读性，同时可以减少错误发生的几率，提升团队开发效率</a:t>
            </a:r>
            <a:endParaRPr lang="en-US" altLang="zh-CN"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endParaRPr>
          </a:p>
          <a:p>
            <a:pPr fontAlgn="ctr">
              <a:spcBef>
                <a:spcPts val="2465"/>
              </a:spcBef>
              <a:spcAft>
                <a:spcPts val="0"/>
              </a:spcAft>
              <a:buSzPct val="100000"/>
            </a:pPr>
            <a:r>
              <a:rPr lang="zh-CN" altLang="en-US"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团队开发的时候一定要先商定好</a:t>
            </a:r>
            <a:r>
              <a:rPr lang="en-US" altLang="zh-CN"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API</a:t>
            </a:r>
            <a:r>
              <a:rPr lang="zh-CN" altLang="en-US"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，之后严格面向</a:t>
            </a:r>
            <a:r>
              <a:rPr lang="en-US" altLang="zh-CN"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API</a:t>
            </a:r>
            <a:r>
              <a:rPr lang="zh-CN" altLang="en-US"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进行编程</a:t>
            </a:r>
            <a:endParaRPr lang="en-US" altLang="zh-CN"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endParaRPr>
          </a:p>
          <a:p>
            <a:pPr fontAlgn="ctr">
              <a:spcBef>
                <a:spcPts val="2465"/>
              </a:spcBef>
              <a:spcAft>
                <a:spcPts val="0"/>
              </a:spcAft>
              <a:buSzPct val="100000"/>
            </a:pPr>
            <a:r>
              <a:rPr lang="zh-CN" altLang="en-US"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 编写代码一定要考虑可扩展性，宁可牺牲部分的开发速度也要保证代码的可扩展性</a:t>
            </a:r>
            <a:endParaRPr lang="en-US" altLang="zh-CN"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endParaRPr>
          </a:p>
          <a:p>
            <a:pPr fontAlgn="ctr">
              <a:spcBef>
                <a:spcPts val="2465"/>
              </a:spcBef>
              <a:spcAft>
                <a:spcPts val="0"/>
              </a:spcAft>
              <a:buSzPct val="100000"/>
            </a:pPr>
            <a:r>
              <a:rPr lang="zh-CN" altLang="en-US" sz="2400" spc="30" dirty="0">
                <a:ln w="3175">
                  <a:noFill/>
                  <a:prstDash val="dash"/>
                </a:ln>
                <a:solidFill>
                  <a:sysClr val="windowText" lastClr="000000">
                    <a:lumMod val="75000"/>
                    <a:lumOff val="25000"/>
                  </a:sysClr>
                </a:solidFill>
                <a:latin typeface="微软雅黑" panose="020B0503020204020204" charset="-122"/>
                <a:ea typeface="微软雅黑" panose="020B0503020204020204" charset="-122"/>
                <a:sym typeface="+mn-ea"/>
              </a:rPr>
              <a:t>开发之初要以悲观态度审视技术风险，在开发过程中要以乐观态度面对技术难题</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95" y="0"/>
            <a:ext cx="12190413" cy="3833664"/>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7" name="矩形 16"/>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3"/>
          <p:cNvSpPr txBox="1"/>
          <p:nvPr/>
        </p:nvSpPr>
        <p:spPr>
          <a:xfrm>
            <a:off x="945812" y="2729061"/>
            <a:ext cx="6749194" cy="1200329"/>
          </a:xfrm>
          <a:prstGeom prst="rect">
            <a:avLst/>
          </a:prstGeom>
          <a:noFill/>
        </p:spPr>
        <p:txBody>
          <a:bodyPr wrap="square" rtlCol="0">
            <a:spAutoFit/>
          </a:bodyPr>
          <a:lstStyle/>
          <a:p>
            <a:r>
              <a:rPr lang="en-US" altLang="zh-CN" sz="7200" dirty="0">
                <a:solidFill>
                  <a:srgbClr val="2C353A"/>
                </a:solidFill>
                <a:latin typeface="Arial" panose="020B0604020202020204"/>
                <a:ea typeface="微软雅黑" panose="020B0503020204020204" charset="-122"/>
                <a:sym typeface="Arial" panose="020B0604020202020204"/>
              </a:rPr>
              <a:t>THANK YOU</a:t>
            </a:r>
            <a:endParaRPr lang="zh-CN" altLang="en-US" sz="7200" dirty="0">
              <a:solidFill>
                <a:srgbClr val="2C353A"/>
              </a:solidFill>
              <a:latin typeface="Arial" panose="020B0604020202020204"/>
              <a:ea typeface="微软雅黑" panose="020B0503020204020204" charset="-122"/>
              <a:sym typeface="Arial" panose="020B0604020202020204"/>
            </a:endParaRPr>
          </a:p>
        </p:txBody>
      </p:sp>
      <p:sp>
        <p:nvSpPr>
          <p:cNvPr id="20" name="矩形 19"/>
          <p:cNvSpPr/>
          <p:nvPr/>
        </p:nvSpPr>
        <p:spPr>
          <a:xfrm flipH="1">
            <a:off x="1017820" y="4104949"/>
            <a:ext cx="5554367" cy="306705"/>
          </a:xfrm>
          <a:prstGeom prst="rect">
            <a:avLst/>
          </a:prstGeom>
        </p:spPr>
        <p:txBody>
          <a:bodyPr wrap="square">
            <a:spAutoFit/>
          </a:bodyPr>
          <a:lstStyle/>
          <a:p>
            <a:r>
              <a:rPr lang="en-US" altLang="zh-CN" sz="1400" spc="300" dirty="0">
                <a:solidFill>
                  <a:schemeClr val="bg1">
                    <a:lumMod val="50000"/>
                  </a:schemeClr>
                </a:solidFill>
                <a:latin typeface="Arial" panose="020B0604020202020204"/>
                <a:ea typeface="微软雅黑" panose="020B0503020204020204" charset="-122"/>
                <a:sym typeface="Arial" panose="020B0604020202020204"/>
              </a:rPr>
              <a:t>|</a:t>
            </a:r>
            <a:r>
              <a:rPr lang="zh-CN" altLang="en-US" sz="1400" spc="300" dirty="0">
                <a:solidFill>
                  <a:schemeClr val="bg1">
                    <a:lumMod val="50000"/>
                  </a:schemeClr>
                </a:solidFill>
                <a:latin typeface="Arial" panose="020B0604020202020204"/>
                <a:ea typeface="微软雅黑" panose="020B0503020204020204" charset="-122"/>
                <a:sym typeface="Arial" panose="020B0604020202020204"/>
              </a:rPr>
              <a:t>第</a:t>
            </a:r>
            <a:r>
              <a:rPr lang="en-US" altLang="zh-CN" sz="1400" spc="300" dirty="0">
                <a:solidFill>
                  <a:schemeClr val="bg1">
                    <a:lumMod val="50000"/>
                  </a:schemeClr>
                </a:solidFill>
                <a:latin typeface="Arial" panose="020B0604020202020204"/>
                <a:ea typeface="微软雅黑" panose="020B0503020204020204" charset="-122"/>
                <a:sym typeface="Arial" panose="020B0604020202020204"/>
              </a:rPr>
              <a:t>3</a:t>
            </a:r>
            <a:r>
              <a:rPr lang="zh-CN" altLang="en-US" sz="1400" spc="300" dirty="0">
                <a:solidFill>
                  <a:schemeClr val="bg1">
                    <a:lumMod val="50000"/>
                  </a:schemeClr>
                </a:solidFill>
                <a:latin typeface="Arial" panose="020B0604020202020204"/>
                <a:ea typeface="微软雅黑" panose="020B0503020204020204" charset="-122"/>
                <a:sym typeface="Arial" panose="020B0604020202020204"/>
              </a:rPr>
              <a:t>组项目：云作业平台</a:t>
            </a:r>
            <a:r>
              <a:rPr lang="en-US" altLang="zh-CN" sz="1400" spc="300" dirty="0">
                <a:solidFill>
                  <a:schemeClr val="bg1">
                    <a:lumMod val="50000"/>
                  </a:schemeClr>
                </a:solidFill>
                <a:latin typeface="Arial" panose="020B0604020202020204"/>
                <a:ea typeface="微软雅黑" panose="020B0503020204020204" charset="-122"/>
                <a:sym typeface="Arial" panose="020B0604020202020204"/>
              </a:rPr>
              <a:t>——</a:t>
            </a:r>
            <a:r>
              <a:rPr lang="zh-CN" altLang="en-US" sz="1400" spc="300" dirty="0">
                <a:solidFill>
                  <a:schemeClr val="bg1">
                    <a:lumMod val="50000"/>
                  </a:schemeClr>
                </a:solidFill>
                <a:latin typeface="Arial" panose="020B0604020202020204"/>
                <a:ea typeface="微软雅黑" panose="020B0503020204020204" charset="-122"/>
                <a:sym typeface="Arial" panose="020B0604020202020204"/>
              </a:rPr>
              <a:t>小箱交</a:t>
            </a:r>
            <a:r>
              <a:rPr lang="en-US" altLang="zh-CN" sz="1400" spc="300" dirty="0">
                <a:solidFill>
                  <a:schemeClr val="bg1">
                    <a:lumMod val="50000"/>
                  </a:schemeClr>
                </a:solidFill>
                <a:latin typeface="Arial" panose="020B0604020202020204"/>
                <a:ea typeface="微软雅黑" panose="020B0503020204020204" charset="-122"/>
                <a:sym typeface="Arial" panose="020B0604020202020204"/>
              </a:rPr>
              <a:t>| </a:t>
            </a:r>
          </a:p>
        </p:txBody>
      </p:sp>
      <p:sp>
        <p:nvSpPr>
          <p:cNvPr id="24" name="Shape 135"/>
          <p:cNvSpPr/>
          <p:nvPr/>
        </p:nvSpPr>
        <p:spPr>
          <a:xfrm>
            <a:off x="10130370" y="2723086"/>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5"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6"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7"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8"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9"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0"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1"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2"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3"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4" name="Shape 141"/>
          <p:cNvSpPr/>
          <p:nvPr/>
        </p:nvSpPr>
        <p:spPr>
          <a:xfrm>
            <a:off x="9550686" y="2935768"/>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5"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6"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7"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8"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9"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0"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1"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2"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3"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4"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5"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6"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7"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8"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49"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0"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1"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2"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3"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4"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5"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6"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7"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2" name="矩形 1"/>
          <p:cNvSpPr/>
          <p:nvPr/>
        </p:nvSpPr>
        <p:spPr>
          <a:xfrm>
            <a:off x="1013711" y="4572008"/>
            <a:ext cx="3358805" cy="400110"/>
          </a:xfrm>
          <a:prstGeom prst="rect">
            <a:avLst/>
          </a:prstGeom>
        </p:spPr>
        <p:txBody>
          <a:bodyPr wrap="none">
            <a:spAutoFit/>
          </a:bodyPr>
          <a:lstStyle/>
          <a:p>
            <a:pPr algn="ctr"/>
            <a:r>
              <a:rPr lang="zh-CN" altLang="en-US" sz="2000" dirty="0">
                <a:latin typeface="Arial" panose="020B0604020202020204"/>
                <a:ea typeface="微软雅黑" panose="020B0503020204020204" charset="-122"/>
                <a:sym typeface="Arial" panose="020B0604020202020204"/>
              </a:rPr>
              <a:t>汇报时间：</a:t>
            </a:r>
            <a:r>
              <a:rPr lang="en-US" altLang="zh-CN" sz="2000" dirty="0">
                <a:latin typeface="Arial" panose="020B0604020202020204"/>
                <a:ea typeface="微软雅黑" panose="020B0503020204020204" charset="-122"/>
                <a:sym typeface="Arial" panose="020B0604020202020204"/>
              </a:rPr>
              <a:t>2020</a:t>
            </a:r>
            <a:r>
              <a:rPr lang="zh-CN" altLang="en-US" sz="2000" dirty="0">
                <a:latin typeface="Arial" panose="020B0604020202020204"/>
                <a:ea typeface="微软雅黑" panose="020B0503020204020204" charset="-122"/>
                <a:sym typeface="Arial" panose="020B0604020202020204"/>
              </a:rPr>
              <a:t>年</a:t>
            </a:r>
            <a:r>
              <a:rPr lang="en-US" altLang="zh-CN" sz="2000" dirty="0">
                <a:latin typeface="Arial" panose="020B0604020202020204"/>
                <a:ea typeface="微软雅黑" panose="020B0503020204020204" charset="-122"/>
                <a:sym typeface="Arial" panose="020B0604020202020204"/>
              </a:rPr>
              <a:t>11</a:t>
            </a:r>
            <a:r>
              <a:rPr lang="zh-CN" altLang="en-US" sz="2000" dirty="0">
                <a:latin typeface="Arial" panose="020B0604020202020204"/>
                <a:ea typeface="微软雅黑" panose="020B0503020204020204" charset="-122"/>
                <a:sym typeface="Arial" panose="020B0604020202020204"/>
              </a:rPr>
              <a:t>月</a:t>
            </a:r>
            <a:r>
              <a:rPr lang="en-US" altLang="zh-CN" sz="2000" dirty="0">
                <a:latin typeface="Arial" panose="020B0604020202020204"/>
                <a:ea typeface="微软雅黑" panose="020B0503020204020204" charset="-122"/>
                <a:sym typeface="Arial" panose="020B0604020202020204"/>
              </a:rPr>
              <a:t>19</a:t>
            </a:r>
            <a:r>
              <a:rPr lang="zh-CN" altLang="en-US" sz="2000" dirty="0">
                <a:latin typeface="Arial" panose="020B0604020202020204"/>
                <a:ea typeface="微软雅黑" panose="020B0503020204020204" charset="-122"/>
                <a:sym typeface="Arial" panose="020B0604020202020204"/>
              </a:rPr>
              <a:t>日</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演示技术原型</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3" name="小箱交云作业 - 个人 - Microsoft​ Edge 2020-11-19 16-14-53">
            <a:hlinkClick r:id="" action="ppaction://media"/>
            <a:extLst>
              <a:ext uri="{FF2B5EF4-FFF2-40B4-BE49-F238E27FC236}">
                <a16:creationId xmlns:a16="http://schemas.microsoft.com/office/drawing/2014/main" id="{8DCE0072-BBD8-49C8-87F8-86BDA90E09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758274"/>
            <a:ext cx="9245599" cy="4969509"/>
          </a:xfrm>
          <a:prstGeom prst="rect">
            <a:avLst/>
          </a:prstGeom>
        </p:spPr>
      </p:pic>
    </p:spTree>
    <p:extLst>
      <p:ext uri="{BB962C8B-B14F-4D97-AF65-F5344CB8AC3E}">
        <p14:creationId xmlns:p14="http://schemas.microsoft.com/office/powerpoint/2010/main" val="3294741670"/>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95" y="0"/>
            <a:ext cx="12190413" cy="3833664"/>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1" name="矩形 10"/>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77" name="Shape 135"/>
          <p:cNvSpPr/>
          <p:nvPr/>
        </p:nvSpPr>
        <p:spPr>
          <a:xfrm>
            <a:off x="10130370" y="2471929"/>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2"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3"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4"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7" name="Shape 141"/>
          <p:cNvSpPr/>
          <p:nvPr/>
        </p:nvSpPr>
        <p:spPr>
          <a:xfrm>
            <a:off x="9550686" y="260178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2"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3"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4"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5"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6"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7"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8"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9"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0"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1"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2"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3"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4"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6"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7"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8"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9"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0"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1"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3"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4"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文本框 3"/>
          <p:cNvSpPr txBox="1"/>
          <p:nvPr/>
        </p:nvSpPr>
        <p:spPr>
          <a:xfrm>
            <a:off x="839629" y="2780666"/>
            <a:ext cx="9865360" cy="1106805"/>
          </a:xfrm>
          <a:prstGeom prst="rect">
            <a:avLst/>
          </a:prstGeom>
          <a:noFill/>
        </p:spPr>
        <p:txBody>
          <a:bodyPr wrap="square" rtlCol="0">
            <a:spAutoFit/>
          </a:bodyPr>
          <a:lstStyle/>
          <a:p>
            <a:pPr algn="ctr"/>
            <a:r>
              <a:rPr lang="zh-CN" altLang="en-US" sz="6600" b="1" dirty="0">
                <a:solidFill>
                  <a:srgbClr val="2C353A"/>
                </a:solidFill>
                <a:latin typeface="Arial" panose="020B0604020202020204"/>
                <a:ea typeface="微软雅黑" panose="020B0503020204020204" charset="-122"/>
                <a:sym typeface="Arial" panose="020B0604020202020204"/>
              </a:rPr>
              <a:t>软件架构</a:t>
            </a:r>
          </a:p>
        </p:txBody>
      </p:sp>
    </p:spTree>
    <p:extLst>
      <p:ext uri="{BB962C8B-B14F-4D97-AF65-F5344CB8AC3E}">
        <p14:creationId xmlns:p14="http://schemas.microsoft.com/office/powerpoint/2010/main" val="1196353929"/>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46155"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a:ea typeface="微软雅黑" panose="020B0503020204020204" charset="-122"/>
              <a:sym typeface="Arial" panose="020B0604020202020204"/>
            </a:endParaRPr>
          </a:p>
        </p:txBody>
      </p:sp>
      <p:sp>
        <p:nvSpPr>
          <p:cNvPr id="23" name="文本框 3"/>
          <p:cNvSpPr txBox="1"/>
          <p:nvPr/>
        </p:nvSpPr>
        <p:spPr>
          <a:xfrm>
            <a:off x="839416" y="908721"/>
            <a:ext cx="1296144" cy="1200329"/>
          </a:xfrm>
          <a:prstGeom prst="rect">
            <a:avLst/>
          </a:prstGeom>
          <a:noFill/>
        </p:spPr>
        <p:txBody>
          <a:bodyPr wrap="square" rtlCol="0">
            <a:spAutoFit/>
          </a:bodyPr>
          <a:lstStyle/>
          <a:p>
            <a:r>
              <a:rPr lang="en-US" altLang="zh-CN" sz="7200" dirty="0">
                <a:solidFill>
                  <a:srgbClr val="2C353A"/>
                </a:solidFill>
                <a:latin typeface="Arial" panose="020B0604020202020204"/>
                <a:ea typeface="微软雅黑" panose="020B0503020204020204" charset="-122"/>
                <a:sym typeface="Arial" panose="020B0604020202020204"/>
              </a:rPr>
              <a:t>01</a:t>
            </a:r>
            <a:endParaRPr lang="zh-CN" altLang="en-US" sz="7200" dirty="0">
              <a:solidFill>
                <a:srgbClr val="2C353A"/>
              </a:solidFill>
              <a:latin typeface="Arial" panose="020B0604020202020204"/>
              <a:ea typeface="微软雅黑" panose="020B0503020204020204" charset="-122"/>
              <a:sym typeface="Arial" panose="020B0604020202020204"/>
            </a:endParaRPr>
          </a:p>
        </p:txBody>
      </p:sp>
      <p:sp>
        <p:nvSpPr>
          <p:cNvPr id="24" name="文本框 3"/>
          <p:cNvSpPr txBox="1"/>
          <p:nvPr/>
        </p:nvSpPr>
        <p:spPr>
          <a:xfrm>
            <a:off x="839629" y="3068956"/>
            <a:ext cx="10063480" cy="829945"/>
          </a:xfrm>
          <a:prstGeom prst="rect">
            <a:avLst/>
          </a:prstGeom>
          <a:noFill/>
        </p:spPr>
        <p:txBody>
          <a:bodyPr wrap="square" rtlCol="0">
            <a:spAutoFit/>
          </a:bodyPr>
          <a:lstStyle/>
          <a:p>
            <a:r>
              <a:rPr lang="zh-CN" altLang="en-US" sz="4800" b="1" dirty="0">
                <a:solidFill>
                  <a:srgbClr val="2C353A"/>
                </a:solidFill>
                <a:latin typeface="Arial" panose="020B0604020202020204"/>
                <a:ea typeface="微软雅黑" panose="020B0503020204020204" charset="-122"/>
                <a:sym typeface="Arial" panose="020B0604020202020204"/>
              </a:rPr>
              <a:t>总体架构</a:t>
            </a:r>
          </a:p>
        </p:txBody>
      </p:sp>
      <p:sp>
        <p:nvSpPr>
          <p:cNvPr id="30" name="Shape 135"/>
          <p:cNvSpPr/>
          <p:nvPr/>
        </p:nvSpPr>
        <p:spPr>
          <a:xfrm>
            <a:off x="10130370" y="2723086"/>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1" name="Shape 136"/>
          <p:cNvSpPr/>
          <p:nvPr/>
        </p:nvSpPr>
        <p:spPr>
          <a:xfrm>
            <a:off x="10902458" y="1333659"/>
            <a:ext cx="102879"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2" name="Shape 111"/>
          <p:cNvSpPr/>
          <p:nvPr/>
        </p:nvSpPr>
        <p:spPr>
          <a:xfrm>
            <a:off x="8751394" y="1516233"/>
            <a:ext cx="108815" cy="1098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3" name="Shape 114"/>
          <p:cNvSpPr/>
          <p:nvPr/>
        </p:nvSpPr>
        <p:spPr>
          <a:xfrm>
            <a:off x="9160436" y="858646"/>
            <a:ext cx="175093" cy="1741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4" name="Shape 118"/>
          <p:cNvSpPr/>
          <p:nvPr/>
        </p:nvSpPr>
        <p:spPr>
          <a:xfrm>
            <a:off x="10358881" y="2551950"/>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5" name="Shape 122"/>
          <p:cNvSpPr/>
          <p:nvPr/>
        </p:nvSpPr>
        <p:spPr>
          <a:xfrm>
            <a:off x="8718749" y="1483589"/>
            <a:ext cx="174103"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6" name="Shape 127"/>
          <p:cNvSpPr/>
          <p:nvPr/>
        </p:nvSpPr>
        <p:spPr>
          <a:xfrm flipH="1">
            <a:off x="8816682" y="315811"/>
            <a:ext cx="862603" cy="125977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37" name="Shape 129"/>
          <p:cNvSpPr/>
          <p:nvPr/>
        </p:nvSpPr>
        <p:spPr>
          <a:xfrm flipH="1" flipV="1">
            <a:off x="8816683" y="1571629"/>
            <a:ext cx="1577811" cy="1038684"/>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5" name="Shape 139"/>
          <p:cNvSpPr/>
          <p:nvPr/>
        </p:nvSpPr>
        <p:spPr>
          <a:xfrm>
            <a:off x="11809725" y="1165059"/>
            <a:ext cx="96944"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6" name="Shape 140"/>
          <p:cNvSpPr/>
          <p:nvPr/>
        </p:nvSpPr>
        <p:spPr>
          <a:xfrm>
            <a:off x="11288203" y="289596"/>
            <a:ext cx="97933" cy="979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7" name="Shape 141"/>
          <p:cNvSpPr/>
          <p:nvPr/>
        </p:nvSpPr>
        <p:spPr>
          <a:xfrm>
            <a:off x="9550686" y="2935768"/>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8" name="Shape 142"/>
          <p:cNvSpPr/>
          <p:nvPr/>
        </p:nvSpPr>
        <p:spPr>
          <a:xfrm>
            <a:off x="9384496" y="1933685"/>
            <a:ext cx="96944"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59" name="Shape 143"/>
          <p:cNvSpPr/>
          <p:nvPr/>
        </p:nvSpPr>
        <p:spPr>
          <a:xfrm>
            <a:off x="11852262" y="2037705"/>
            <a:ext cx="108815"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0" name="Shape 146"/>
          <p:cNvSpPr/>
          <p:nvPr/>
        </p:nvSpPr>
        <p:spPr>
          <a:xfrm flipH="1">
            <a:off x="10531500" y="2076092"/>
            <a:ext cx="1407664" cy="592545"/>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1" name="Shape 147"/>
          <p:cNvSpPr/>
          <p:nvPr/>
        </p:nvSpPr>
        <p:spPr>
          <a:xfrm flipH="1">
            <a:off x="10494402" y="387529"/>
            <a:ext cx="833422" cy="220003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2" name="Shape 148"/>
          <p:cNvSpPr/>
          <p:nvPr/>
        </p:nvSpPr>
        <p:spPr>
          <a:xfrm flipH="1">
            <a:off x="10453846" y="612848"/>
            <a:ext cx="1474802" cy="2089463"/>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3" name="Shape 149"/>
          <p:cNvSpPr/>
          <p:nvPr/>
        </p:nvSpPr>
        <p:spPr>
          <a:xfrm flipH="1">
            <a:off x="10510231" y="1214026"/>
            <a:ext cx="1314680" cy="143091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4" name="Shape 150"/>
          <p:cNvSpPr/>
          <p:nvPr/>
        </p:nvSpPr>
        <p:spPr>
          <a:xfrm flipH="1">
            <a:off x="10452858" y="1626035"/>
            <a:ext cx="1475791" cy="1069352"/>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5" name="Shape 151"/>
          <p:cNvSpPr/>
          <p:nvPr/>
        </p:nvSpPr>
        <p:spPr>
          <a:xfrm>
            <a:off x="9675327" y="287618"/>
            <a:ext cx="761702" cy="2357319"/>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6" name="Shape 152"/>
          <p:cNvSpPr/>
          <p:nvPr/>
        </p:nvSpPr>
        <p:spPr>
          <a:xfrm>
            <a:off x="9640705" y="260908"/>
            <a:ext cx="108815" cy="109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7" name="Shape 153"/>
          <p:cNvSpPr/>
          <p:nvPr/>
        </p:nvSpPr>
        <p:spPr>
          <a:xfrm flipV="1">
            <a:off x="9602126" y="2644936"/>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8" name="Shape 154"/>
          <p:cNvSpPr/>
          <p:nvPr/>
        </p:nvSpPr>
        <p:spPr>
          <a:xfrm flipH="1">
            <a:off x="10494404" y="315810"/>
            <a:ext cx="4451" cy="2386500"/>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69" name="Shape 155"/>
          <p:cNvSpPr/>
          <p:nvPr/>
        </p:nvSpPr>
        <p:spPr>
          <a:xfrm>
            <a:off x="9531891" y="2036565"/>
            <a:ext cx="147395" cy="1464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0" name="Shape 156"/>
          <p:cNvSpPr/>
          <p:nvPr/>
        </p:nvSpPr>
        <p:spPr>
          <a:xfrm>
            <a:off x="9687198" y="2128562"/>
            <a:ext cx="175092" cy="175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1" name="Shape 157"/>
          <p:cNvSpPr/>
          <p:nvPr/>
        </p:nvSpPr>
        <p:spPr>
          <a:xfrm>
            <a:off x="11591651" y="2900079"/>
            <a:ext cx="97933" cy="96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2" name="Shape 158"/>
          <p:cNvSpPr/>
          <p:nvPr/>
        </p:nvSpPr>
        <p:spPr>
          <a:xfrm flipH="1">
            <a:off x="11640617" y="2094399"/>
            <a:ext cx="261109" cy="805681"/>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3" name="Shape 166"/>
          <p:cNvSpPr/>
          <p:nvPr/>
        </p:nvSpPr>
        <p:spPr>
          <a:xfrm flipH="1">
            <a:off x="8817670" y="260908"/>
            <a:ext cx="158650" cy="123949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4" name="Shape 168"/>
          <p:cNvSpPr/>
          <p:nvPr/>
        </p:nvSpPr>
        <p:spPr>
          <a:xfrm>
            <a:off x="10705108" y="3129655"/>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5" name="Shape 169"/>
          <p:cNvSpPr/>
          <p:nvPr/>
        </p:nvSpPr>
        <p:spPr>
          <a:xfrm>
            <a:off x="11235332" y="3152408"/>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6" name="Shape 170"/>
          <p:cNvSpPr/>
          <p:nvPr/>
        </p:nvSpPr>
        <p:spPr>
          <a:xfrm>
            <a:off x="10494405" y="2769579"/>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7" name="Shape 171"/>
          <p:cNvSpPr/>
          <p:nvPr/>
        </p:nvSpPr>
        <p:spPr>
          <a:xfrm>
            <a:off x="10533974" y="2725063"/>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8" name="Shape 172"/>
          <p:cNvSpPr/>
          <p:nvPr/>
        </p:nvSpPr>
        <p:spPr>
          <a:xfrm>
            <a:off x="9994352" y="1436539"/>
            <a:ext cx="123653" cy="12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9" name="Shape 174"/>
          <p:cNvSpPr/>
          <p:nvPr/>
        </p:nvSpPr>
        <p:spPr>
          <a:xfrm>
            <a:off x="10435052" y="161985"/>
            <a:ext cx="123653" cy="127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0" name="Shape 175"/>
          <p:cNvSpPr/>
          <p:nvPr/>
        </p:nvSpPr>
        <p:spPr>
          <a:xfrm>
            <a:off x="10448900" y="386540"/>
            <a:ext cx="93976" cy="949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1" name="矩形 80"/>
          <p:cNvSpPr/>
          <p:nvPr/>
        </p:nvSpPr>
        <p:spPr>
          <a:xfrm>
            <a:off x="335439" y="6381115"/>
            <a:ext cx="3802380" cy="2159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96" name="Title 6"/>
          <p:cNvSpPr txBox="1"/>
          <p:nvPr>
            <p:custDataLst>
              <p:tags r:id="rId1"/>
            </p:custDataLst>
          </p:nvPr>
        </p:nvSpPr>
        <p:spPr>
          <a:xfrm>
            <a:off x="4088565" y="3028352"/>
            <a:ext cx="6385560" cy="2689967"/>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rPr>
              <a:t>逻辑视图</a:t>
            </a:r>
            <a:endParaRPr lang="en-US" altLang="zh-CN" spc="160" dirty="0">
              <a:solidFill>
                <a:schemeClr val="tx1">
                  <a:lumMod val="75000"/>
                  <a:lumOff val="25000"/>
                </a:schemeClr>
              </a:solidFill>
              <a:latin typeface="微软雅黑" panose="020B0503020204020204" charset="-122"/>
              <a:ea typeface="微软雅黑" panose="020B0503020204020204" charset="-122"/>
            </a:endParaRPr>
          </a:p>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rPr>
              <a:t>部署视图</a:t>
            </a:r>
            <a:endParaRPr lang="en-US" altLang="zh-CN" spc="160" dirty="0">
              <a:solidFill>
                <a:schemeClr val="tx1">
                  <a:lumMod val="75000"/>
                  <a:lumOff val="25000"/>
                </a:schemeClr>
              </a:solidFill>
              <a:latin typeface="微软雅黑" panose="020B0503020204020204" charset="-122"/>
              <a:ea typeface="微软雅黑" panose="020B0503020204020204" charset="-122"/>
            </a:endParaRPr>
          </a:p>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rPr>
              <a:t>实现视图</a:t>
            </a:r>
            <a:endParaRPr lang="en-US" altLang="zh-CN" spc="160" dirty="0">
              <a:solidFill>
                <a:schemeClr val="tx1">
                  <a:lumMod val="75000"/>
                  <a:lumOff val="25000"/>
                </a:schemeClr>
              </a:solidFill>
              <a:latin typeface="微软雅黑" panose="020B0503020204020204" charset="-122"/>
              <a:ea typeface="微软雅黑" panose="020B0503020204020204" charset="-122"/>
            </a:endParaRPr>
          </a:p>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技术视图</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数据视图</a:t>
            </a:r>
            <a:endParaRPr lang="en-US" altLang="zh-CN" spc="160" dirty="0">
              <a:solidFill>
                <a:schemeClr val="tx1">
                  <a:lumMod val="75000"/>
                  <a:lumOff val="25000"/>
                </a:schemeClr>
              </a:solidFill>
              <a:latin typeface="微软雅黑" panose="020B0503020204020204" charset="-122"/>
              <a:ea typeface="微软雅黑" panose="020B0503020204020204" charset="-122"/>
              <a:sym typeface="+mn-ea"/>
            </a:endParaRPr>
          </a:p>
          <a:p>
            <a:pPr marL="355600" indent="-355600" fontAlgn="ctr">
              <a:spcBef>
                <a:spcPts val="1200"/>
              </a:spcBef>
              <a:spcAft>
                <a:spcPts val="0"/>
              </a:spcAft>
              <a:buSzPct val="100000"/>
              <a:buFont typeface="Wingdings 3" panose="05040102010807070707" charset="0"/>
              <a:buChar char="u"/>
            </a:pPr>
            <a:r>
              <a:rPr lang="en-US" altLang="zh-CN" spc="160" dirty="0">
                <a:solidFill>
                  <a:schemeClr val="tx1">
                    <a:lumMod val="75000"/>
                    <a:lumOff val="25000"/>
                  </a:schemeClr>
                </a:solidFill>
                <a:latin typeface="微软雅黑" panose="020B0503020204020204" charset="-122"/>
                <a:ea typeface="微软雅黑" panose="020B0503020204020204" charset="-122"/>
                <a:sym typeface="+mn-ea"/>
              </a:rPr>
              <a:t>GOF</a:t>
            </a:r>
            <a:r>
              <a:rPr lang="zh-CN" altLang="en-US" spc="160" dirty="0">
                <a:solidFill>
                  <a:schemeClr val="tx1">
                    <a:lumMod val="75000"/>
                    <a:lumOff val="25000"/>
                  </a:schemeClr>
                </a:solidFill>
                <a:latin typeface="微软雅黑" panose="020B0503020204020204" charset="-122"/>
                <a:ea typeface="微软雅黑" panose="020B0503020204020204" charset="-122"/>
                <a:sym typeface="+mn-ea"/>
              </a:rPr>
              <a:t>设计模式</a:t>
            </a:r>
          </a:p>
        </p:txBody>
      </p:sp>
    </p:spTree>
    <p:extLst>
      <p:ext uri="{BB962C8B-B14F-4D97-AF65-F5344CB8AC3E}">
        <p14:creationId xmlns:p14="http://schemas.microsoft.com/office/powerpoint/2010/main" val="2577380212"/>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逻辑视图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14" name="图片 13">
            <a:extLst>
              <a:ext uri="{FF2B5EF4-FFF2-40B4-BE49-F238E27FC236}">
                <a16:creationId xmlns:a16="http://schemas.microsoft.com/office/drawing/2014/main" id="{DF7B49F5-0CBF-4C74-9778-A76C38C746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3964" y="1170705"/>
            <a:ext cx="5077391" cy="5091673"/>
          </a:xfrm>
          <a:prstGeom prst="rect">
            <a:avLst/>
          </a:prstGeom>
        </p:spPr>
      </p:pic>
      <p:grpSp>
        <p:nvGrpSpPr>
          <p:cNvPr id="17" name="组合 16">
            <a:extLst>
              <a:ext uri="{FF2B5EF4-FFF2-40B4-BE49-F238E27FC236}">
                <a16:creationId xmlns:a16="http://schemas.microsoft.com/office/drawing/2014/main" id="{E0533556-0CA6-4486-B609-71931B66F737}"/>
              </a:ext>
            </a:extLst>
          </p:cNvPr>
          <p:cNvGrpSpPr/>
          <p:nvPr/>
        </p:nvGrpSpPr>
        <p:grpSpPr>
          <a:xfrm>
            <a:off x="7099131" y="4579313"/>
            <a:ext cx="3317240" cy="1743710"/>
            <a:chOff x="11625" y="4879"/>
            <a:chExt cx="5224" cy="2746"/>
          </a:xfrm>
        </p:grpSpPr>
        <p:grpSp>
          <p:nvGrpSpPr>
            <p:cNvPr id="18" name="组合 17">
              <a:extLst>
                <a:ext uri="{FF2B5EF4-FFF2-40B4-BE49-F238E27FC236}">
                  <a16:creationId xmlns:a16="http://schemas.microsoft.com/office/drawing/2014/main" id="{01ECF08F-5B9F-48E5-9E72-F430662C1182}"/>
                </a:ext>
              </a:extLst>
            </p:cNvPr>
            <p:cNvGrpSpPr/>
            <p:nvPr>
              <p:custDataLst>
                <p:tags r:id="rId9"/>
              </p:custDataLst>
            </p:nvPr>
          </p:nvGrpSpPr>
          <p:grpSpPr>
            <a:xfrm>
              <a:off x="11625" y="4879"/>
              <a:ext cx="5224" cy="2746"/>
              <a:chOff x="11625" y="4879"/>
              <a:chExt cx="5415" cy="3193"/>
            </a:xfrm>
          </p:grpSpPr>
          <p:sp>
            <p:nvSpPr>
              <p:cNvPr id="20" name="对角圆角矩形 31">
                <a:extLst>
                  <a:ext uri="{FF2B5EF4-FFF2-40B4-BE49-F238E27FC236}">
                    <a16:creationId xmlns:a16="http://schemas.microsoft.com/office/drawing/2014/main" id="{F1CAF549-BB81-4BA1-A35E-AAF8094EF46E}"/>
                  </a:ext>
                </a:extLst>
              </p:cNvPr>
              <p:cNvSpPr/>
              <p:nvPr>
                <p:custDataLst>
                  <p:tags r:id="rId11"/>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角圆角矩形 32">
                <a:extLst>
                  <a:ext uri="{FF2B5EF4-FFF2-40B4-BE49-F238E27FC236}">
                    <a16:creationId xmlns:a16="http://schemas.microsoft.com/office/drawing/2014/main" id="{314818AC-2100-440A-8FC6-0C2C72EFF4CF}"/>
                  </a:ext>
                </a:extLst>
              </p:cNvPr>
              <p:cNvSpPr/>
              <p:nvPr>
                <p:custDataLst>
                  <p:tags r:id="rId12"/>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itle 6">
              <a:extLst>
                <a:ext uri="{FF2B5EF4-FFF2-40B4-BE49-F238E27FC236}">
                  <a16:creationId xmlns:a16="http://schemas.microsoft.com/office/drawing/2014/main" id="{7E4EF88C-BC23-4DA7-B835-4D860CF57D83}"/>
                </a:ext>
              </a:extLst>
            </p:cNvPr>
            <p:cNvSpPr txBox="1"/>
            <p:nvPr>
              <p:custDataLst>
                <p:tags r:id="rId10"/>
              </p:custDataLst>
            </p:nvPr>
          </p:nvSpPr>
          <p:spPr>
            <a:xfrm>
              <a:off x="12128" y="5349"/>
              <a:ext cx="4298" cy="159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Middleware</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：包括系统开发所使用的</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React</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框架、</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Gin</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框架、</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Go-Micro</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框架以及</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Go</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语言提供的 </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MySQL</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数据库驱动</a:t>
              </a: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Gorm </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22" name="组合 21">
            <a:extLst>
              <a:ext uri="{FF2B5EF4-FFF2-40B4-BE49-F238E27FC236}">
                <a16:creationId xmlns:a16="http://schemas.microsoft.com/office/drawing/2014/main" id="{C37A5F91-0AFF-4A8A-9977-FA0BBD92F4A5}"/>
              </a:ext>
            </a:extLst>
          </p:cNvPr>
          <p:cNvGrpSpPr/>
          <p:nvPr/>
        </p:nvGrpSpPr>
        <p:grpSpPr>
          <a:xfrm>
            <a:off x="7065132" y="732911"/>
            <a:ext cx="3317240" cy="1743710"/>
            <a:chOff x="11625" y="4879"/>
            <a:chExt cx="5224" cy="2746"/>
          </a:xfrm>
        </p:grpSpPr>
        <p:grpSp>
          <p:nvGrpSpPr>
            <p:cNvPr id="23" name="组合 22">
              <a:extLst>
                <a:ext uri="{FF2B5EF4-FFF2-40B4-BE49-F238E27FC236}">
                  <a16:creationId xmlns:a16="http://schemas.microsoft.com/office/drawing/2014/main" id="{99AF4E6A-6762-4E02-AA83-7A245E606BDE}"/>
                </a:ext>
              </a:extLst>
            </p:cNvPr>
            <p:cNvGrpSpPr/>
            <p:nvPr>
              <p:custDataLst>
                <p:tags r:id="rId5"/>
              </p:custDataLst>
            </p:nvPr>
          </p:nvGrpSpPr>
          <p:grpSpPr>
            <a:xfrm>
              <a:off x="11625" y="4879"/>
              <a:ext cx="5224" cy="2746"/>
              <a:chOff x="11625" y="4879"/>
              <a:chExt cx="5415" cy="3193"/>
            </a:xfrm>
          </p:grpSpPr>
          <p:sp>
            <p:nvSpPr>
              <p:cNvPr id="25" name="对角圆角矩形 31">
                <a:extLst>
                  <a:ext uri="{FF2B5EF4-FFF2-40B4-BE49-F238E27FC236}">
                    <a16:creationId xmlns:a16="http://schemas.microsoft.com/office/drawing/2014/main" id="{7849AABE-3599-467F-B686-E65BF6D7726B}"/>
                  </a:ext>
                </a:extLst>
              </p:cNvPr>
              <p:cNvSpPr/>
              <p:nvPr>
                <p:custDataLst>
                  <p:tags r:id="rId7"/>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对角圆角矩形 32">
                <a:extLst>
                  <a:ext uri="{FF2B5EF4-FFF2-40B4-BE49-F238E27FC236}">
                    <a16:creationId xmlns:a16="http://schemas.microsoft.com/office/drawing/2014/main" id="{33F5D9DA-9093-4004-8575-BAB15024A8A0}"/>
                  </a:ext>
                </a:extLst>
              </p:cNvPr>
              <p:cNvSpPr/>
              <p:nvPr>
                <p:custDataLst>
                  <p:tags r:id="rId8"/>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itle 6">
              <a:extLst>
                <a:ext uri="{FF2B5EF4-FFF2-40B4-BE49-F238E27FC236}">
                  <a16:creationId xmlns:a16="http://schemas.microsoft.com/office/drawing/2014/main" id="{D1936A6B-69F5-4234-87E1-32A7AEA39989}"/>
                </a:ext>
              </a:extLst>
            </p:cNvPr>
            <p:cNvSpPr txBox="1"/>
            <p:nvPr>
              <p:custDataLst>
                <p:tags r:id="rId6"/>
              </p:custDataLst>
            </p:nvPr>
          </p:nvSpPr>
          <p:spPr>
            <a:xfrm>
              <a:off x="12128" y="5349"/>
              <a:ext cx="4298" cy="1212"/>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Browser</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：系统的客户端，负责与客户交互并将请求发送给服务端</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grpSp>
        <p:nvGrpSpPr>
          <p:cNvPr id="28" name="组合 27">
            <a:extLst>
              <a:ext uri="{FF2B5EF4-FFF2-40B4-BE49-F238E27FC236}">
                <a16:creationId xmlns:a16="http://schemas.microsoft.com/office/drawing/2014/main" id="{6DE5D803-1865-4A30-BA99-878AF769E0F2}"/>
              </a:ext>
            </a:extLst>
          </p:cNvPr>
          <p:cNvGrpSpPr/>
          <p:nvPr/>
        </p:nvGrpSpPr>
        <p:grpSpPr>
          <a:xfrm>
            <a:off x="7065132" y="2679515"/>
            <a:ext cx="3317240" cy="1743710"/>
            <a:chOff x="11625" y="4879"/>
            <a:chExt cx="5224" cy="2746"/>
          </a:xfrm>
        </p:grpSpPr>
        <p:grpSp>
          <p:nvGrpSpPr>
            <p:cNvPr id="29" name="组合 28">
              <a:extLst>
                <a:ext uri="{FF2B5EF4-FFF2-40B4-BE49-F238E27FC236}">
                  <a16:creationId xmlns:a16="http://schemas.microsoft.com/office/drawing/2014/main" id="{7B2C1E13-4A8D-4457-B9D1-5667AA839696}"/>
                </a:ext>
              </a:extLst>
            </p:cNvPr>
            <p:cNvGrpSpPr/>
            <p:nvPr>
              <p:custDataLst>
                <p:tags r:id="rId1"/>
              </p:custDataLst>
            </p:nvPr>
          </p:nvGrpSpPr>
          <p:grpSpPr>
            <a:xfrm>
              <a:off x="11625" y="4879"/>
              <a:ext cx="5224" cy="2746"/>
              <a:chOff x="11625" y="4879"/>
              <a:chExt cx="5415" cy="3193"/>
            </a:xfrm>
          </p:grpSpPr>
          <p:sp>
            <p:nvSpPr>
              <p:cNvPr id="31" name="对角圆角矩形 31">
                <a:extLst>
                  <a:ext uri="{FF2B5EF4-FFF2-40B4-BE49-F238E27FC236}">
                    <a16:creationId xmlns:a16="http://schemas.microsoft.com/office/drawing/2014/main" id="{2449255D-288C-422C-88E1-F17DF3EAFEC6}"/>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对角圆角矩形 32">
                <a:extLst>
                  <a:ext uri="{FF2B5EF4-FFF2-40B4-BE49-F238E27FC236}">
                    <a16:creationId xmlns:a16="http://schemas.microsoft.com/office/drawing/2014/main" id="{87F0094C-7BE4-4A5C-AC1D-F35538F4CDBA}"/>
                  </a:ext>
                </a:extLst>
              </p:cNvPr>
              <p:cNvSpPr/>
              <p:nvPr>
                <p:custDataLst>
                  <p:tags r:id="rId4"/>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itle 6">
              <a:extLst>
                <a:ext uri="{FF2B5EF4-FFF2-40B4-BE49-F238E27FC236}">
                  <a16:creationId xmlns:a16="http://schemas.microsoft.com/office/drawing/2014/main" id="{928A8D13-6FA7-47BA-877F-FA067C54E293}"/>
                </a:ext>
              </a:extLst>
            </p:cNvPr>
            <p:cNvSpPr txBox="1"/>
            <p:nvPr>
              <p:custDataLst>
                <p:tags r:id="rId2"/>
              </p:custDataLst>
            </p:nvPr>
          </p:nvSpPr>
          <p:spPr>
            <a:xfrm>
              <a:off x="12128" y="5349"/>
              <a:ext cx="4298" cy="1212"/>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fontAlgn="auto">
                <a:lnSpc>
                  <a:spcPct val="130000"/>
                </a:lnSpc>
                <a:spcBef>
                  <a:spcPts val="800"/>
                </a:spcBef>
                <a:spcAft>
                  <a:spcPts val="0"/>
                </a:spcAft>
                <a:buSzPct val="100000"/>
              </a:pPr>
              <a:r>
                <a:rPr lang="en-US" altLang="zh-CN"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Server</a:t>
              </a:r>
              <a:r>
                <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：系统的服务端，负责解析客户端发送的请求并调用相应的微服务</a:t>
              </a:r>
              <a:endParaRPr lang="zh-CN" altLang="en-US" sz="120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spTree>
    <p:extLst>
      <p:ext uri="{BB962C8B-B14F-4D97-AF65-F5344CB8AC3E}">
        <p14:creationId xmlns:p14="http://schemas.microsoft.com/office/powerpoint/2010/main" val="3045110040"/>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部署视图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grpSp>
        <p:nvGrpSpPr>
          <p:cNvPr id="27" name="组合 26">
            <a:extLst>
              <a:ext uri="{FF2B5EF4-FFF2-40B4-BE49-F238E27FC236}">
                <a16:creationId xmlns:a16="http://schemas.microsoft.com/office/drawing/2014/main" id="{DB79F3CD-E4F6-45CB-9FD8-F43CF9177DFD}"/>
              </a:ext>
            </a:extLst>
          </p:cNvPr>
          <p:cNvGrpSpPr/>
          <p:nvPr/>
        </p:nvGrpSpPr>
        <p:grpSpPr>
          <a:xfrm>
            <a:off x="1341647" y="1498600"/>
            <a:ext cx="3317240" cy="4063998"/>
            <a:chOff x="11625" y="4879"/>
            <a:chExt cx="5224" cy="2746"/>
          </a:xfrm>
        </p:grpSpPr>
        <p:grpSp>
          <p:nvGrpSpPr>
            <p:cNvPr id="28" name="组合 27">
              <a:extLst>
                <a:ext uri="{FF2B5EF4-FFF2-40B4-BE49-F238E27FC236}">
                  <a16:creationId xmlns:a16="http://schemas.microsoft.com/office/drawing/2014/main" id="{56BD20F5-FE99-40DF-ACDB-EEC42378F4F0}"/>
                </a:ext>
              </a:extLst>
            </p:cNvPr>
            <p:cNvGrpSpPr/>
            <p:nvPr>
              <p:custDataLst>
                <p:tags r:id="rId1"/>
              </p:custDataLst>
            </p:nvPr>
          </p:nvGrpSpPr>
          <p:grpSpPr>
            <a:xfrm>
              <a:off x="11625" y="4879"/>
              <a:ext cx="5224" cy="2746"/>
              <a:chOff x="11625" y="4879"/>
              <a:chExt cx="5415" cy="3193"/>
            </a:xfrm>
          </p:grpSpPr>
          <p:sp>
            <p:nvSpPr>
              <p:cNvPr id="30" name="对角圆角矩形 31">
                <a:extLst>
                  <a:ext uri="{FF2B5EF4-FFF2-40B4-BE49-F238E27FC236}">
                    <a16:creationId xmlns:a16="http://schemas.microsoft.com/office/drawing/2014/main" id="{D9EEF160-D8C7-479A-B9D6-4F44CE40B252}"/>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对角圆角矩形 32">
                <a:extLst>
                  <a:ext uri="{FF2B5EF4-FFF2-40B4-BE49-F238E27FC236}">
                    <a16:creationId xmlns:a16="http://schemas.microsoft.com/office/drawing/2014/main" id="{14605DFA-4304-4BCD-81BF-E5F99C796046}"/>
                  </a:ext>
                </a:extLst>
              </p:cNvPr>
              <p:cNvSpPr/>
              <p:nvPr>
                <p:custDataLst>
                  <p:tags r:id="rId4"/>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itle 6">
              <a:extLst>
                <a:ext uri="{FF2B5EF4-FFF2-40B4-BE49-F238E27FC236}">
                  <a16:creationId xmlns:a16="http://schemas.microsoft.com/office/drawing/2014/main" id="{A9AFC2CA-2A81-49F2-9A33-6AD83A274BD8}"/>
                </a:ext>
              </a:extLst>
            </p:cNvPr>
            <p:cNvSpPr txBox="1"/>
            <p:nvPr>
              <p:custDataLst>
                <p:tags r:id="rId2"/>
              </p:custDataLst>
            </p:nvPr>
          </p:nvSpPr>
          <p:spPr>
            <a:xfrm>
              <a:off x="12128" y="5172"/>
              <a:ext cx="4298" cy="216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客户端运行在</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PC</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浏览器上。服务器上部署了</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APIService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UserService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HomeworkService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 </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AnswerService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DiscussionService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CourseService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err="1">
                  <a:ln w="3175">
                    <a:noFill/>
                    <a:prstDash val="dash"/>
                  </a:ln>
                  <a:solidFill>
                    <a:schemeClr val="tx1">
                      <a:lumMod val="75000"/>
                      <a:lumOff val="25000"/>
                    </a:schemeClr>
                  </a:solidFill>
                  <a:latin typeface="微软雅黑" panose="020B0503020204020204" charset="-122"/>
                  <a:ea typeface="微软雅黑" panose="020B0503020204020204" charset="-122"/>
                </a:rPr>
                <a:t>AuthService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MySQL Database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以及</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MongoDB Database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。同时我们使用了阿里云的</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OSS</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来存储部分非结构化对象。客户端与服务端通过互联网连接；服务端内部的各微服务之间通过</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RPC</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通信；而微服务访问本地数据库可以通过</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LAN</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OSS Server</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部署在阿里云服务器，所以微服务访问</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OSS Server</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需要通过 </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Internet</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 </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pic>
        <p:nvPicPr>
          <p:cNvPr id="4" name="图片 3">
            <a:extLst>
              <a:ext uri="{FF2B5EF4-FFF2-40B4-BE49-F238E27FC236}">
                <a16:creationId xmlns:a16="http://schemas.microsoft.com/office/drawing/2014/main" id="{DE488D45-75D8-42B5-90A6-89080B56FA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9685" y="975447"/>
            <a:ext cx="5189961" cy="5040000"/>
          </a:xfrm>
          <a:prstGeom prst="rect">
            <a:avLst/>
          </a:prstGeom>
        </p:spPr>
      </p:pic>
    </p:spTree>
    <p:extLst>
      <p:ext uri="{BB962C8B-B14F-4D97-AF65-F5344CB8AC3E}">
        <p14:creationId xmlns:p14="http://schemas.microsoft.com/office/powerpoint/2010/main" val="2892207976"/>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400" y="234133"/>
            <a:ext cx="1809118"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实现视图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grpSp>
        <p:nvGrpSpPr>
          <p:cNvPr id="17" name="组合 16">
            <a:extLst>
              <a:ext uri="{FF2B5EF4-FFF2-40B4-BE49-F238E27FC236}">
                <a16:creationId xmlns:a16="http://schemas.microsoft.com/office/drawing/2014/main" id="{82A20FB9-E5FC-44F6-A9CD-CA26905E090C}"/>
              </a:ext>
            </a:extLst>
          </p:cNvPr>
          <p:cNvGrpSpPr/>
          <p:nvPr/>
        </p:nvGrpSpPr>
        <p:grpSpPr>
          <a:xfrm>
            <a:off x="1341647" y="1444110"/>
            <a:ext cx="3317240" cy="4118488"/>
            <a:chOff x="11625" y="4879"/>
            <a:chExt cx="5224" cy="2746"/>
          </a:xfrm>
        </p:grpSpPr>
        <p:grpSp>
          <p:nvGrpSpPr>
            <p:cNvPr id="18" name="组合 17">
              <a:extLst>
                <a:ext uri="{FF2B5EF4-FFF2-40B4-BE49-F238E27FC236}">
                  <a16:creationId xmlns:a16="http://schemas.microsoft.com/office/drawing/2014/main" id="{54ED82A6-3A87-489E-84D0-8079D428CD18}"/>
                </a:ext>
              </a:extLst>
            </p:cNvPr>
            <p:cNvGrpSpPr/>
            <p:nvPr>
              <p:custDataLst>
                <p:tags r:id="rId1"/>
              </p:custDataLst>
            </p:nvPr>
          </p:nvGrpSpPr>
          <p:grpSpPr>
            <a:xfrm>
              <a:off x="11625" y="4879"/>
              <a:ext cx="5224" cy="2746"/>
              <a:chOff x="11625" y="4879"/>
              <a:chExt cx="5415" cy="3193"/>
            </a:xfrm>
          </p:grpSpPr>
          <p:sp>
            <p:nvSpPr>
              <p:cNvPr id="20" name="对角圆角矩形 31">
                <a:extLst>
                  <a:ext uri="{FF2B5EF4-FFF2-40B4-BE49-F238E27FC236}">
                    <a16:creationId xmlns:a16="http://schemas.microsoft.com/office/drawing/2014/main" id="{5D9A0F64-C4A5-4601-AC4D-4EBE4BD61A57}"/>
                  </a:ext>
                </a:extLst>
              </p:cNvPr>
              <p:cNvSpPr/>
              <p:nvPr>
                <p:custDataLst>
                  <p:tags r:id="rId3"/>
                </p:custDataLst>
              </p:nvPr>
            </p:nvSpPr>
            <p:spPr>
              <a:xfrm>
                <a:off x="11736" y="5004"/>
                <a:ext cx="5304" cy="3068"/>
              </a:xfrm>
              <a:prstGeom prst="round2DiagRect">
                <a:avLst/>
              </a:prstGeom>
              <a:solidFill>
                <a:schemeClr val="tx1">
                  <a:lumMod val="75000"/>
                  <a:lumOff val="25000"/>
                </a:schemeClr>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角圆角矩形 32">
                <a:extLst>
                  <a:ext uri="{FF2B5EF4-FFF2-40B4-BE49-F238E27FC236}">
                    <a16:creationId xmlns:a16="http://schemas.microsoft.com/office/drawing/2014/main" id="{3393F2BF-E916-4A6E-AD4F-BD8AF8021601}"/>
                  </a:ext>
                </a:extLst>
              </p:cNvPr>
              <p:cNvSpPr/>
              <p:nvPr>
                <p:custDataLst>
                  <p:tags r:id="rId4"/>
                </p:custDataLst>
              </p:nvPr>
            </p:nvSpPr>
            <p:spPr>
              <a:xfrm>
                <a:off x="11625" y="4879"/>
                <a:ext cx="5304" cy="3068"/>
              </a:xfrm>
              <a:prstGeom prst="round2Diag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itle 6">
              <a:extLst>
                <a:ext uri="{FF2B5EF4-FFF2-40B4-BE49-F238E27FC236}">
                  <a16:creationId xmlns:a16="http://schemas.microsoft.com/office/drawing/2014/main" id="{1750B78D-4AC0-42F3-8121-B4757CE1AC95}"/>
                </a:ext>
              </a:extLst>
            </p:cNvPr>
            <p:cNvSpPr txBox="1"/>
            <p:nvPr>
              <p:custDataLst>
                <p:tags r:id="rId2"/>
              </p:custDataLst>
            </p:nvPr>
          </p:nvSpPr>
          <p:spPr>
            <a:xfrm>
              <a:off x="12128" y="5140"/>
              <a:ext cx="4298" cy="2276"/>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30000"/>
                </a:lnSpc>
                <a:spcBef>
                  <a:spcPts val="800"/>
                </a:spcBef>
                <a:buSzPct val="100000"/>
              </a:pP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如图所示是本项目的实现视图。运行在客户</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PC</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浏览器的客户端通过</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Restful API</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向本项目的后端服务 器发送请求。在后端服务器中运行的</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API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会拦截来自客户端的请求，解析该请求，并将该请求分 发给运行在后端服务器的某个微服务。本项目目前计划实现六大服务：</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User Service, Auth Service, Course Service, Discussion Service, Answer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与</a:t>
              </a:r>
              <a:r>
                <a:rPr lang="en-US" altLang="zh-CN"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Homework Service</a:t>
              </a:r>
              <a:r>
                <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rPr>
                <a:t>，分别处理关于用户信息、 用户授权与权鉴、课程管理、在线讨论、答案管理以及作业管理这些方面的业务逻辑以及对应的与数据 库交互的部分。</a:t>
              </a:r>
              <a:endParaRPr lang="zh-CN" altLang="en-US" sz="1050" b="1" spc="160" dirty="0">
                <a:ln w="3175">
                  <a:noFill/>
                  <a:prstDash val="dash"/>
                </a:ln>
                <a:solidFill>
                  <a:schemeClr val="tx1">
                    <a:lumMod val="75000"/>
                    <a:lumOff val="25000"/>
                  </a:schemeClr>
                </a:solidFill>
                <a:latin typeface="微软雅黑" panose="020B0503020204020204" charset="-122"/>
                <a:ea typeface="微软雅黑" panose="020B0503020204020204" charset="-122"/>
                <a:sym typeface="+mn-ea"/>
              </a:endParaRPr>
            </a:p>
          </p:txBody>
        </p:sp>
      </p:grpSp>
      <p:pic>
        <p:nvPicPr>
          <p:cNvPr id="4" name="图片 3">
            <a:extLst>
              <a:ext uri="{FF2B5EF4-FFF2-40B4-BE49-F238E27FC236}">
                <a16:creationId xmlns:a16="http://schemas.microsoft.com/office/drawing/2014/main" id="{35C3C7FF-6301-4718-8C5F-4D371B4488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5159" y="502378"/>
            <a:ext cx="5130947" cy="5760000"/>
          </a:xfrm>
          <a:prstGeom prst="rect">
            <a:avLst/>
          </a:prstGeom>
        </p:spPr>
      </p:pic>
    </p:spTree>
    <p:extLst>
      <p:ext uri="{BB962C8B-B14F-4D97-AF65-F5344CB8AC3E}">
        <p14:creationId xmlns:p14="http://schemas.microsoft.com/office/powerpoint/2010/main" val="3887335723"/>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5" y="0"/>
            <a:ext cx="12190413" cy="3429000"/>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矩形 15"/>
          <p:cNvSpPr/>
          <p:nvPr/>
        </p:nvSpPr>
        <p:spPr>
          <a:xfrm>
            <a:off x="335360" y="260648"/>
            <a:ext cx="11593288" cy="6336704"/>
          </a:xfrm>
          <a:prstGeom prst="rect">
            <a:avLst/>
          </a:prstGeom>
          <a:solidFill>
            <a:schemeClr val="bg1"/>
          </a:solidFill>
          <a:ln>
            <a:noFill/>
          </a:ln>
          <a:effectLst>
            <a:outerShdw blurRad="533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5" name="TextBox 4"/>
          <p:cNvSpPr txBox="1"/>
          <p:nvPr/>
        </p:nvSpPr>
        <p:spPr>
          <a:xfrm>
            <a:off x="695399" y="234133"/>
            <a:ext cx="2538867"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 技术视图</a:t>
            </a:r>
            <a:endParaRPr lang="zh-CN" altLang="en-US" sz="1600" b="1" dirty="0">
              <a:solidFill>
                <a:srgbClr val="2C353A"/>
              </a:solidFill>
              <a:latin typeface="Arial" panose="020B0604020202020204"/>
              <a:ea typeface="微软雅黑" panose="020B0503020204020204" charset="-122"/>
              <a:sym typeface="Arial" panose="020B0604020202020204"/>
            </a:endParaRPr>
          </a:p>
        </p:txBody>
      </p:sp>
      <p:sp>
        <p:nvSpPr>
          <p:cNvPr id="2" name="矩形 1"/>
          <p:cNvSpPr/>
          <p:nvPr/>
        </p:nvSpPr>
        <p:spPr>
          <a:xfrm>
            <a:off x="335360" y="404664"/>
            <a:ext cx="360040" cy="249812"/>
          </a:xfrm>
          <a:prstGeom prst="rect">
            <a:avLst/>
          </a:prstGeom>
          <a:solidFill>
            <a:srgbClr val="2C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6" name="Shape 135"/>
          <p:cNvSpPr/>
          <p:nvPr/>
        </p:nvSpPr>
        <p:spPr>
          <a:xfrm>
            <a:off x="11068173" y="6340528"/>
            <a:ext cx="103868" cy="1028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7" name="Shape 118"/>
          <p:cNvSpPr/>
          <p:nvPr/>
        </p:nvSpPr>
        <p:spPr>
          <a:xfrm>
            <a:off x="11296684" y="6169392"/>
            <a:ext cx="230489" cy="230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8" name="Shape 141"/>
          <p:cNvSpPr/>
          <p:nvPr/>
        </p:nvSpPr>
        <p:spPr>
          <a:xfrm>
            <a:off x="10488489" y="6553210"/>
            <a:ext cx="109803" cy="1088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12700">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9" name="Shape 153"/>
          <p:cNvSpPr/>
          <p:nvPr/>
        </p:nvSpPr>
        <p:spPr>
          <a:xfrm flipV="1">
            <a:off x="10539929" y="6262378"/>
            <a:ext cx="908107" cy="35908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0" name="Shape 168"/>
          <p:cNvSpPr/>
          <p:nvPr/>
        </p:nvSpPr>
        <p:spPr>
          <a:xfrm>
            <a:off x="11642911" y="6747097"/>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1" name="Shape 169"/>
          <p:cNvSpPr/>
          <p:nvPr/>
        </p:nvSpPr>
        <p:spPr>
          <a:xfrm>
            <a:off x="12173135" y="6769850"/>
            <a:ext cx="43526" cy="435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53A"/>
          </a:solidFill>
          <a:ln w="254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2" name="Shape 170"/>
          <p:cNvSpPr/>
          <p:nvPr/>
        </p:nvSpPr>
        <p:spPr>
          <a:xfrm>
            <a:off x="11432208" y="6387021"/>
            <a:ext cx="225543" cy="361067"/>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sp>
        <p:nvSpPr>
          <p:cNvPr id="13" name="Shape 171"/>
          <p:cNvSpPr/>
          <p:nvPr/>
        </p:nvSpPr>
        <p:spPr>
          <a:xfrm>
            <a:off x="11471777" y="6342505"/>
            <a:ext cx="736971" cy="460978"/>
          </a:xfrm>
          <a:prstGeom prst="line">
            <a:avLst/>
          </a:prstGeom>
          <a:ln w="12700">
            <a:solidFill>
              <a:srgbClr val="2C353A"/>
            </a:solidFill>
            <a:miter lim="400000"/>
          </a:ln>
        </p:spPr>
        <p:txBody>
          <a:bodyPr lIns="0" tIns="0" rIns="0" bIns="0" anchor="ctr"/>
          <a:lstStyle/>
          <a:p>
            <a:pPr algn="ctr">
              <a:defRPr sz="3200">
                <a:effectLst>
                  <a:outerShdw blurRad="25400" dist="23998" dir="2700000" rotWithShape="0">
                    <a:srgbClr val="000000">
                      <a:alpha val="31034"/>
                    </a:srgbClr>
                  </a:outerShdw>
                </a:effectLst>
              </a:defRPr>
            </a:pPr>
            <a:endParaRPr sz="3200" kern="0">
              <a:effectLst>
                <a:outerShdw blurRad="25400" dist="23998" dir="2700000" rotWithShape="0">
                  <a:srgbClr val="000000">
                    <a:alpha val="31034"/>
                  </a:srgbClr>
                </a:outerShdw>
              </a:effectLst>
              <a:latin typeface="Arial" panose="020B0604020202020204"/>
              <a:ea typeface="微软雅黑" panose="020B0503020204020204" charset="-122"/>
              <a:sym typeface="Arial" panose="020B0604020202020204"/>
            </a:endParaRPr>
          </a:p>
        </p:txBody>
      </p:sp>
      <p:pic>
        <p:nvPicPr>
          <p:cNvPr id="4" name="图片 3">
            <a:extLst>
              <a:ext uri="{FF2B5EF4-FFF2-40B4-BE49-F238E27FC236}">
                <a16:creationId xmlns:a16="http://schemas.microsoft.com/office/drawing/2014/main" id="{6C1EC145-8E6D-45D1-AF5C-CF6601BA3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8" y="2149933"/>
            <a:ext cx="1801800" cy="554400"/>
          </a:xfrm>
          <a:prstGeom prst="rect">
            <a:avLst/>
          </a:prstGeom>
        </p:spPr>
      </p:pic>
      <p:pic>
        <p:nvPicPr>
          <p:cNvPr id="18" name="图片 17">
            <a:extLst>
              <a:ext uri="{FF2B5EF4-FFF2-40B4-BE49-F238E27FC236}">
                <a16:creationId xmlns:a16="http://schemas.microsoft.com/office/drawing/2014/main" id="{908439F5-A7E9-43BA-9D52-05534011D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74" y="2148000"/>
            <a:ext cx="554400" cy="554400"/>
          </a:xfrm>
          <a:prstGeom prst="rect">
            <a:avLst/>
          </a:prstGeom>
        </p:spPr>
      </p:pic>
      <p:pic>
        <p:nvPicPr>
          <p:cNvPr id="20" name="图片 19">
            <a:extLst>
              <a:ext uri="{FF2B5EF4-FFF2-40B4-BE49-F238E27FC236}">
                <a16:creationId xmlns:a16="http://schemas.microsoft.com/office/drawing/2014/main" id="{8D590E00-17A4-4000-A470-344709E61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3551" y="2148000"/>
            <a:ext cx="985600" cy="554400"/>
          </a:xfrm>
          <a:prstGeom prst="rect">
            <a:avLst/>
          </a:prstGeom>
        </p:spPr>
      </p:pic>
      <p:pic>
        <p:nvPicPr>
          <p:cNvPr id="22" name="图片 21">
            <a:extLst>
              <a:ext uri="{FF2B5EF4-FFF2-40B4-BE49-F238E27FC236}">
                <a16:creationId xmlns:a16="http://schemas.microsoft.com/office/drawing/2014/main" id="{4EA2BF9B-F717-44B9-88CA-384D68C5D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3254" y="3254866"/>
            <a:ext cx="1415351" cy="554400"/>
          </a:xfrm>
          <a:prstGeom prst="rect">
            <a:avLst/>
          </a:prstGeom>
        </p:spPr>
      </p:pic>
      <p:pic>
        <p:nvPicPr>
          <p:cNvPr id="24" name="图片 23">
            <a:extLst>
              <a:ext uri="{FF2B5EF4-FFF2-40B4-BE49-F238E27FC236}">
                <a16:creationId xmlns:a16="http://schemas.microsoft.com/office/drawing/2014/main" id="{029F47D0-30C4-4788-9953-93CE9F3DC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5089" y="3254866"/>
            <a:ext cx="3393600" cy="554400"/>
          </a:xfrm>
          <a:prstGeom prst="rect">
            <a:avLst/>
          </a:prstGeom>
        </p:spPr>
      </p:pic>
      <p:pic>
        <p:nvPicPr>
          <p:cNvPr id="26" name="图片 25">
            <a:extLst>
              <a:ext uri="{FF2B5EF4-FFF2-40B4-BE49-F238E27FC236}">
                <a16:creationId xmlns:a16="http://schemas.microsoft.com/office/drawing/2014/main" id="{8307C1CF-391F-4747-A2D6-55647065F2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3170" y="3290239"/>
            <a:ext cx="1504950" cy="552450"/>
          </a:xfrm>
          <a:prstGeom prst="rect">
            <a:avLst/>
          </a:prstGeom>
        </p:spPr>
      </p:pic>
      <p:pic>
        <p:nvPicPr>
          <p:cNvPr id="28" name="图片 27">
            <a:extLst>
              <a:ext uri="{FF2B5EF4-FFF2-40B4-BE49-F238E27FC236}">
                <a16:creationId xmlns:a16="http://schemas.microsoft.com/office/drawing/2014/main" id="{31AF1F81-6886-4A9F-BA91-DBC8D9D31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12685" y="3290239"/>
            <a:ext cx="579765" cy="554400"/>
          </a:xfrm>
          <a:prstGeom prst="rect">
            <a:avLst/>
          </a:prstGeom>
        </p:spPr>
      </p:pic>
      <p:pic>
        <p:nvPicPr>
          <p:cNvPr id="30" name="图片 29">
            <a:extLst>
              <a:ext uri="{FF2B5EF4-FFF2-40B4-BE49-F238E27FC236}">
                <a16:creationId xmlns:a16="http://schemas.microsoft.com/office/drawing/2014/main" id="{7B865A6C-EE57-4694-A0D3-C4744494E9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2597" y="4336113"/>
            <a:ext cx="775570" cy="554400"/>
          </a:xfrm>
          <a:prstGeom prst="rect">
            <a:avLst/>
          </a:prstGeom>
        </p:spPr>
      </p:pic>
      <p:pic>
        <p:nvPicPr>
          <p:cNvPr id="32" name="图片 31">
            <a:extLst>
              <a:ext uri="{FF2B5EF4-FFF2-40B4-BE49-F238E27FC236}">
                <a16:creationId xmlns:a16="http://schemas.microsoft.com/office/drawing/2014/main" id="{21CB5ED4-6791-4664-B82D-53193EB98C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2559" y="4336113"/>
            <a:ext cx="1418400" cy="554400"/>
          </a:xfrm>
          <a:prstGeom prst="rect">
            <a:avLst/>
          </a:prstGeom>
        </p:spPr>
      </p:pic>
      <p:cxnSp>
        <p:nvCxnSpPr>
          <p:cNvPr id="34" name="直接连接符 33">
            <a:extLst>
              <a:ext uri="{FF2B5EF4-FFF2-40B4-BE49-F238E27FC236}">
                <a16:creationId xmlns:a16="http://schemas.microsoft.com/office/drawing/2014/main" id="{B9F17CD8-EBED-477C-AC5F-57A72D142B17}"/>
              </a:ext>
            </a:extLst>
          </p:cNvPr>
          <p:cNvCxnSpPr/>
          <p:nvPr/>
        </p:nvCxnSpPr>
        <p:spPr>
          <a:xfrm>
            <a:off x="2345269" y="3022600"/>
            <a:ext cx="90339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D380439-6BF0-460C-A6F5-6A61844E7079}"/>
              </a:ext>
            </a:extLst>
          </p:cNvPr>
          <p:cNvCxnSpPr/>
          <p:nvPr/>
        </p:nvCxnSpPr>
        <p:spPr>
          <a:xfrm>
            <a:off x="2429933" y="4123263"/>
            <a:ext cx="9033933"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4">
            <a:extLst>
              <a:ext uri="{FF2B5EF4-FFF2-40B4-BE49-F238E27FC236}">
                <a16:creationId xmlns:a16="http://schemas.microsoft.com/office/drawing/2014/main" id="{AD142A25-70A2-40EC-8B9E-C0E12C743A01}"/>
              </a:ext>
            </a:extLst>
          </p:cNvPr>
          <p:cNvSpPr txBox="1"/>
          <p:nvPr/>
        </p:nvSpPr>
        <p:spPr>
          <a:xfrm>
            <a:off x="884707" y="2224419"/>
            <a:ext cx="2082165"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前端</a:t>
            </a:r>
            <a:endParaRPr lang="zh-CN" sz="1600" b="1" dirty="0">
              <a:solidFill>
                <a:srgbClr val="2C353A"/>
              </a:solidFill>
              <a:latin typeface="Arial" panose="020B0604020202020204"/>
              <a:ea typeface="微软雅黑" panose="020B0503020204020204" charset="-122"/>
              <a:sym typeface="Arial" panose="020B0604020202020204"/>
            </a:endParaRPr>
          </a:p>
        </p:txBody>
      </p:sp>
      <p:sp>
        <p:nvSpPr>
          <p:cNvPr id="61" name="TextBox 4">
            <a:extLst>
              <a:ext uri="{FF2B5EF4-FFF2-40B4-BE49-F238E27FC236}">
                <a16:creationId xmlns:a16="http://schemas.microsoft.com/office/drawing/2014/main" id="{0BAEC8F6-5792-4F25-BB52-21C1E1AE1C34}"/>
              </a:ext>
            </a:extLst>
          </p:cNvPr>
          <p:cNvSpPr txBox="1"/>
          <p:nvPr/>
        </p:nvSpPr>
        <p:spPr>
          <a:xfrm>
            <a:off x="884708" y="3340359"/>
            <a:ext cx="2082165"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后端</a:t>
            </a:r>
            <a:endParaRPr lang="zh-CN" sz="1600" b="1" dirty="0">
              <a:solidFill>
                <a:srgbClr val="2C353A"/>
              </a:solidFill>
              <a:latin typeface="Arial" panose="020B0604020202020204"/>
              <a:ea typeface="微软雅黑" panose="020B0503020204020204" charset="-122"/>
              <a:sym typeface="Arial" panose="020B0604020202020204"/>
            </a:endParaRPr>
          </a:p>
        </p:txBody>
      </p:sp>
      <p:sp>
        <p:nvSpPr>
          <p:cNvPr id="63" name="TextBox 4">
            <a:extLst>
              <a:ext uri="{FF2B5EF4-FFF2-40B4-BE49-F238E27FC236}">
                <a16:creationId xmlns:a16="http://schemas.microsoft.com/office/drawing/2014/main" id="{DD469A49-4A9E-47A0-B9C8-981143674C2F}"/>
              </a:ext>
            </a:extLst>
          </p:cNvPr>
          <p:cNvSpPr txBox="1"/>
          <p:nvPr/>
        </p:nvSpPr>
        <p:spPr>
          <a:xfrm>
            <a:off x="867116" y="4336113"/>
            <a:ext cx="2082165" cy="499111"/>
          </a:xfrm>
          <a:prstGeom prst="rect">
            <a:avLst/>
          </a:prstGeom>
          <a:noFill/>
        </p:spPr>
        <p:txBody>
          <a:bodyPr wrap="square" rtlCol="0">
            <a:spAutoFit/>
          </a:bodyPr>
          <a:lstStyle/>
          <a:p>
            <a:pPr>
              <a:lnSpc>
                <a:spcPct val="150000"/>
              </a:lnSpc>
            </a:pPr>
            <a:r>
              <a:rPr lang="zh-CN" altLang="en-US" sz="2000" b="1" dirty="0">
                <a:solidFill>
                  <a:srgbClr val="2C353A"/>
                </a:solidFill>
                <a:latin typeface="Arial" panose="020B0604020202020204"/>
                <a:ea typeface="微软雅黑" panose="020B0503020204020204" charset="-122"/>
                <a:sym typeface="Arial" panose="020B0604020202020204"/>
              </a:rPr>
              <a:t>数据库</a:t>
            </a:r>
            <a:endParaRPr lang="zh-CN" sz="1600" b="1" dirty="0">
              <a:solidFill>
                <a:srgbClr val="2C353A"/>
              </a:solidFill>
              <a:latin typeface="Arial" panose="020B0604020202020204"/>
              <a:ea typeface="微软雅黑" panose="020B0503020204020204" charset="-122"/>
              <a:sym typeface="Arial" panose="020B0604020202020204"/>
            </a:endParaRPr>
          </a:p>
        </p:txBody>
      </p:sp>
      <p:pic>
        <p:nvPicPr>
          <p:cNvPr id="3" name="图片 2">
            <a:extLst>
              <a:ext uri="{FF2B5EF4-FFF2-40B4-BE49-F238E27FC236}">
                <a16:creationId xmlns:a16="http://schemas.microsoft.com/office/drawing/2014/main" id="{ABC4D3EE-F120-4099-A80F-1C2114E281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85351" y="4324423"/>
            <a:ext cx="1591579" cy="554400"/>
          </a:xfrm>
          <a:prstGeom prst="rect">
            <a:avLst/>
          </a:prstGeom>
        </p:spPr>
      </p:pic>
    </p:spTree>
    <p:extLst>
      <p:ext uri="{BB962C8B-B14F-4D97-AF65-F5344CB8AC3E}">
        <p14:creationId xmlns:p14="http://schemas.microsoft.com/office/powerpoint/2010/main" val="1526424056"/>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slow">
        <p:pull/>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ECORATE_SHAPE_ID" val="234"/>
</p:tagLst>
</file>

<file path=ppt/tags/tag1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3"/>
  <p:tag name="KSO_WM_TEMPLATE_CATEGORY" val="mixed"/>
  <p:tag name="KSO_WM_TEMPLATE_INDEX" val="20202550"/>
  <p:tag name="KSO_WM_UNIT_LAYERLEVEL" val="1"/>
  <p:tag name="KSO_WM_TAG_VERSION" val="1.0"/>
  <p:tag name="KSO_WM_BEAUTIFY_FLAG" val="#wm#"/>
  <p:tag name="KSO_WM_UNIT_TYPE" val="i"/>
  <p:tag name="KSO_WM_UNIT_INDEX" val="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4"/>
  <p:tag name="KSO_WM_TEMPLATE_CATEGORY" val="mixed"/>
  <p:tag name="KSO_WM_TEMPLATE_INDEX" val="20202550"/>
  <p:tag name="KSO_WM_UNIT_LAYERLEVEL" val="1"/>
  <p:tag name="KSO_WM_TAG_VERSION" val="1.0"/>
  <p:tag name="KSO_WM_BEAUTIFY_FLAG" val="#wm#"/>
  <p:tag name="KSO_WM_UNIT_TYPE" val="i"/>
  <p:tag name="KSO_WM_UNIT_INDEX" val="4"/>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5"/>
  <p:tag name="KSO_WM_TEMPLATE_CATEGORY" val="mixed"/>
  <p:tag name="KSO_WM_TEMPLATE_INDEX" val="20202550"/>
  <p:tag name="KSO_WM_UNIT_LAYERLEVEL" val="1"/>
  <p:tag name="KSO_WM_TAG_VERSION" val="1.0"/>
  <p:tag name="KSO_WM_BEAUTIFY_FLAG" val="#wm#"/>
  <p:tag name="KSO_WM_UNIT_TYPE" val="i"/>
  <p:tag name="KSO_WM_UNIT_INDEX" val="5"/>
</p:tagLst>
</file>

<file path=ppt/tags/tag11.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12.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1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1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15.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16.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1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1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19.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2.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0;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263*f*1"/>
  <p:tag name="KSO_WM_TEMPLATE_CATEGORY" val="mixed"/>
  <p:tag name="KSO_WM_TEMPLATE_INDEX" val="20201947"/>
  <p:tag name="KSO_WM_UNIT_LAYERLEVEL" val="1"/>
  <p:tag name="KSO_WM_TAG_VERSION" val="1.0"/>
  <p:tag name="KSO_WM_BEAUTIFY_FLAG" val="#wm#"/>
  <p:tag name="KSO_WM_UNIT_TEXTBOXSTYLE_GUID" val="{095f0e3c-8de6-4be0-885e-3354795a30fa}"/>
  <p:tag name="KSO_WM_UNIT_TEXTBOXSTYLE_TEMPLATEID" val="3132835"/>
  <p:tag name="KSO_WM_UNIT_TEXTBOXSTYLE_TYPE" val="8"/>
</p:tagLst>
</file>

<file path=ppt/tags/tag20.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2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2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23.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24.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2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2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27.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28.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2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3.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3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31.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0;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263*f*1"/>
  <p:tag name="KSO_WM_TEMPLATE_CATEGORY" val="mixed"/>
  <p:tag name="KSO_WM_TEMPLATE_INDEX" val="20201947"/>
  <p:tag name="KSO_WM_UNIT_LAYERLEVEL" val="1"/>
  <p:tag name="KSO_WM_TAG_VERSION" val="1.0"/>
  <p:tag name="KSO_WM_BEAUTIFY_FLAG" val="#wm#"/>
  <p:tag name="KSO_WM_UNIT_TEXTBOXSTYLE_GUID" val="{095f0e3c-8de6-4be0-885e-3354795a30fa}"/>
  <p:tag name="KSO_WM_UNIT_TEXTBOXSTYLE_TEMPLATEID" val="3132835"/>
  <p:tag name="KSO_WM_UNIT_TEXTBOXSTYLE_TYPE" val="8"/>
</p:tagLst>
</file>

<file path=ppt/tags/tag32.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0;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263*f*1"/>
  <p:tag name="KSO_WM_TEMPLATE_CATEGORY" val="mixed"/>
  <p:tag name="KSO_WM_TEMPLATE_INDEX" val="20201947"/>
  <p:tag name="KSO_WM_UNIT_LAYERLEVEL" val="1"/>
  <p:tag name="KSO_WM_TAG_VERSION" val="1.0"/>
  <p:tag name="KSO_WM_BEAUTIFY_FLAG" val="#wm#"/>
  <p:tag name="KSO_WM_UNIT_TEXTBOXSTYLE_GUID" val="{095f0e3c-8de6-4be0-885e-3354795a30fa}"/>
  <p:tag name="KSO_WM_UNIT_TEXTBOXSTYLE_TEMPLATEID" val="3132835"/>
  <p:tag name="KSO_WM_UNIT_TEXTBOXSTYLE_TYPE" val="8"/>
</p:tagLst>
</file>

<file path=ppt/tags/tag33.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34.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3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3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37.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38.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3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4.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4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41.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42.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4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4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45.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46.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4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4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49.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50.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5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5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53.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54.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5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5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57.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58.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5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1.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62.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6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5.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66.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6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69.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7.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70.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7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7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73.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74.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7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7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77.xml><?xml version="1.0" encoding="utf-8"?>
<p:tagLst xmlns:a="http://schemas.openxmlformats.org/drawingml/2006/main" xmlns:r="http://schemas.openxmlformats.org/officeDocument/2006/relationships" xmlns:p="http://schemas.openxmlformats.org/presentationml/2006/main">
  <p:tag name="KSO_WM_UNIT_TEXTBOXSTYLE_GUID" val="{15976938-e031-4a90-98b0-d1a15d52077f}"/>
</p:tagLst>
</file>

<file path=ppt/tags/tag78.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7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8.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44*f*1"/>
  <p:tag name="KSO_WM_TEMPLATE_CATEGORY" val="mixed"/>
  <p:tag name="KSO_WM_TEMPLATE_INDEX" val="20201941"/>
  <p:tag name="KSO_WM_UNIT_LAYERLEVEL" val="1"/>
  <p:tag name="KSO_WM_TAG_VERSION" val="1.0"/>
  <p:tag name="KSO_WM_BEAUTIFY_FLAG" val="#wm#"/>
  <p:tag name="KSO_WM_UNIT_TEXTBOXSTYLE_GUID" val="{15976938-e031-4a90-98b0-d1a15d52077f}"/>
  <p:tag name="KSO_WM_UNIT_TEXTBOXSTYLE_TEMPLATEID" val="3135234"/>
  <p:tag name="KSO_WM_UNIT_TEXTBOXSTYLE_TYPE" val="8"/>
</p:tagLst>
</file>

<file path=ppt/tags/tag8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44*i*2"/>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
  <p:tag name="KSO_WM_TEMPLATE_CATEGORY" val="mixed"/>
  <p:tag name="KSO_WM_TEMPLATE_INDEX" val="20202550"/>
  <p:tag name="KSO_WM_UNIT_LAYERLEVEL" val="1"/>
  <p:tag name="KSO_WM_TAG_VERSION" val="1.0"/>
  <p:tag name="KSO_WM_BEAUTIFY_FLAG" val="#wm#"/>
  <p:tag name="KSO_WM_UNIT_TYPE" val="i"/>
  <p:tag name="KSO_WM_UNIT_INDEX" val="1"/>
  <p:tag name="KSO_WM_UNIT_TEXTBOXSTYLE_SHAPETYPE" val="1"/>
  <p:tag name="KSO_WM_UNIT_TEXTBOXSTYLE_ADJUSTLEFT" val="0_10.20142"/>
  <p:tag name="KSO_WM_UNIT_TEXTBOXSTYLE_ADJUSTTOP" val="0_281.5305"/>
  <p:tag name="KSO_WM_UNIT_TEXTBOXSTYLE_DECORATEINDEX" val="1"/>
  <p:tag name="KSO_WM_UNIT_TEXTBOXSTYLE_GUID" val="{58f997f1-849c-4704-b6d0-e26b2841ba17}"/>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7"/>
  <p:tag name="KSO_WM_TEMPLATE_CATEGORY" val="mixed"/>
  <p:tag name="KSO_WM_TEMPLATE_INDEX" val="20202550"/>
  <p:tag name="KSO_WM_UNIT_LAYERLEVEL" val="1"/>
  <p:tag name="KSO_WM_TAG_VERSION" val="1.0"/>
  <p:tag name="KSO_WM_BEAUTIFY_FLAG" val="#wm#"/>
  <p:tag name="KSO_WM_UNIT_TYPE" val="i"/>
  <p:tag name="KSO_WM_UNIT_INDEX" val="7"/>
  <p:tag name="KSO_WM_UNIT_TEXTBOXSTYLE_SHAPETYPE" val="1"/>
  <p:tag name="KSO_WM_UNIT_TEXTBOXSTYLE_ADJUSTLEFT" val="0_180.2014"/>
  <p:tag name="KSO_WM_UNIT_TEXTBOXSTYLE_ADJUSTTOP" val="0_281.5305"/>
  <p:tag name="KSO_WM_UNIT_TEXTBOXSTYLE_DECORATEINDEX" val="2"/>
  <p:tag name="KSO_WM_UNIT_TEXTBOXSTYLE_GUID" val="{58f997f1-849c-4704-b6d0-e26b2841ba17}"/>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2"/>
  <p:tag name="KSO_WM_TEMPLATE_CATEGORY" val="mixed"/>
  <p:tag name="KSO_WM_TEMPLATE_INDEX" val="20202550"/>
  <p:tag name="KSO_WM_UNIT_LAYERLEVEL" val="1"/>
  <p:tag name="KSO_WM_TAG_VERSION" val="1.0"/>
  <p:tag name="KSO_WM_BEAUTIFY_FLAG" val="#wm#"/>
  <p:tag name="KSO_WM_UNIT_TYPE" val="i"/>
  <p:tag name="KSO_WM_UNIT_INDEX" val="12"/>
  <p:tag name="KSO_WM_UNIT_TEXTBOXSTYLE_SHAPETYPE" val="1"/>
  <p:tag name="KSO_WM_UNIT_TEXTBOXSTYLE_ADJUSTLEFT" val="0_350.2014"/>
  <p:tag name="KSO_WM_UNIT_TEXTBOXSTYLE_ADJUSTTOP" val="0_281.5305"/>
  <p:tag name="KSO_WM_UNIT_TEXTBOXSTYLE_DECORATEINDEX" val="3"/>
  <p:tag name="KSO_WM_UNIT_TEXTBOXSTYLE_GUID" val="{58f997f1-849c-4704-b6d0-e26b2841ba17}"/>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7"/>
  <p:tag name="KSO_WM_TEMPLATE_CATEGORY" val="mixed"/>
  <p:tag name="KSO_WM_TEMPLATE_INDEX" val="20202550"/>
  <p:tag name="KSO_WM_UNIT_LAYERLEVEL" val="1"/>
  <p:tag name="KSO_WM_TAG_VERSION" val="1.0"/>
  <p:tag name="KSO_WM_BEAUTIFY_FLAG" val="#wm#"/>
  <p:tag name="KSO_WM_UNIT_TYPE" val="i"/>
  <p:tag name="KSO_WM_UNIT_INDEX" val="17"/>
  <p:tag name="KSO_WM_UNIT_TEXTBOXSTYLE_SHAPETYPE" val="1"/>
  <p:tag name="KSO_WM_UNIT_TEXTBOXSTYLE_ADJUSTLEFT" val="0_520.2014"/>
  <p:tag name="KSO_WM_UNIT_TEXTBOXSTYLE_ADJUSTTOP" val="0_281.5305"/>
  <p:tag name="KSO_WM_UNIT_TEXTBOXSTYLE_DECORATEINDEX" val="4"/>
  <p:tag name="KSO_WM_UNIT_TEXTBOXSTYLE_GUID" val="{58f997f1-849c-4704-b6d0-e26b2841ba17}"/>
</p:tagLst>
</file>

<file path=ppt/tags/tag85.xml><?xml version="1.0" encoding="utf-8"?>
<p:tagLst xmlns:a="http://schemas.openxmlformats.org/drawingml/2006/main" xmlns:r="http://schemas.openxmlformats.org/officeDocument/2006/relationships" xmlns:p="http://schemas.openxmlformats.org/presentationml/2006/main">
  <p:tag name="KSO_WM_UNIT_PRESET_TEXT" val="我们能实现，图文排版，让我们能实现，图文排版，让图图片&#10;您的正文已经经简明扼要，字字珠玑。&#10;您的正文已经经简明扼要，字字珠玑。&#10;您的正文已经经简明扼要，字字珠玑。&#10;您的正文已经经简明扼要，字字珠玑。&#10;我们能实现，图文排版，让我们能实现，图文排版，让图图片"/>
  <p:tag name="KSO_WM_UNIT_NOCLEAR" val="1"/>
  <p:tag name="KSO_WM_UNIT_SHOW_EDIT_AREA_INDICATION" val="0"/>
  <p:tag name="KSO_WM_UNIT_VALUE" val="234"/>
  <p:tag name="KSO_WM_UNIT_HIGHLIGHT" val="0"/>
  <p:tag name="KSO_WM_UNIT_COMPATIBLE" val="0"/>
  <p:tag name="KSO_WM_UNIT_DIAGRAM_ISNUMVISUAL" val="0"/>
  <p:tag name="KSO_WM_UNIT_DIAGRAM_IS_NEED_ADD_PATH_ANIM" val="0"/>
  <p:tag name="KSO_WM_UNIT_DIAGRAM_ISREFERUNIT" val="0"/>
  <p:tag name="KSO_WM_UNIT_TYPE" val="f"/>
  <p:tag name="KSO_WM_UNIT_INDEX" val="1"/>
  <p:tag name="KSO_WM_UNIT_ID" val="mixed20202550_1*f*1"/>
  <p:tag name="KSO_WM_TEMPLATE_CATEGORY" val="mixed"/>
  <p:tag name="KSO_WM_TEMPLATE_INDEX" val="20202550"/>
  <p:tag name="KSO_WM_UNIT_LAYERLEVEL" val="1"/>
  <p:tag name="KSO_WM_TAG_VERSION" val="1.0"/>
  <p:tag name="KSO_WM_BEAUTIFY_FLAG" val="#wm#"/>
  <p:tag name="KSO_WM_UNIT_TEXTBOXSTYLE_SHAPETYPE" val="0"/>
  <p:tag name="KSO_WM_UNIT_TEXTBOXSTYLE_TEMPLATETYPE" val="9"/>
  <p:tag name="KSO_WM_UNIT_TEXTBOXSTYLE_GUID" val="{58f997f1-849c-4704-b6d0-e26b2841ba17}"/>
  <p:tag name="KSO_WM_UNIT_TEXTBOXSTYLE_TEMPLATEID" val="3139427"/>
  <p:tag name="KSO_WM_UNIT_TEXTBOXSTYLE_TYPE" val="8"/>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8"/>
  <p:tag name="KSO_WM_TEMPLATE_CATEGORY" val="mixed"/>
  <p:tag name="KSO_WM_TEMPLATE_INDEX" val="20202550"/>
  <p:tag name="KSO_WM_UNIT_LAYERLEVEL" val="1"/>
  <p:tag name="KSO_WM_TAG_VERSION" val="1.0"/>
  <p:tag name="KSO_WM_BEAUTIFY_FLAG" val="#wm#"/>
  <p:tag name="KSO_WM_UNIT_TYPE" val="i"/>
  <p:tag name="KSO_WM_UNIT_INDEX" val="18"/>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9"/>
  <p:tag name="KSO_WM_TEMPLATE_CATEGORY" val="mixed"/>
  <p:tag name="KSO_WM_TEMPLATE_INDEX" val="20202550"/>
  <p:tag name="KSO_WM_UNIT_LAYERLEVEL" val="1"/>
  <p:tag name="KSO_WM_TAG_VERSION" val="1.0"/>
  <p:tag name="KSO_WM_BEAUTIFY_FLAG" val="#wm#"/>
  <p:tag name="KSO_WM_UNIT_TYPE" val="i"/>
  <p:tag name="KSO_WM_UNIT_INDEX" val="19"/>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20"/>
  <p:tag name="KSO_WM_TEMPLATE_CATEGORY" val="mixed"/>
  <p:tag name="KSO_WM_TEMPLATE_INDEX" val="20202550"/>
  <p:tag name="KSO_WM_UNIT_LAYERLEVEL" val="1"/>
  <p:tag name="KSO_WM_TAG_VERSION" val="1.0"/>
  <p:tag name="KSO_WM_BEAUTIFY_FLAG" val="#wm#"/>
  <p:tag name="KSO_WM_UNIT_TYPE" val="i"/>
  <p:tag name="KSO_WM_UNIT_INDEX" val="20"/>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21"/>
  <p:tag name="KSO_WM_TEMPLATE_CATEGORY" val="mixed"/>
  <p:tag name="KSO_WM_TEMPLATE_INDEX" val="20202550"/>
  <p:tag name="KSO_WM_UNIT_LAYERLEVEL" val="1"/>
  <p:tag name="KSO_WM_TAG_VERSION" val="1.0"/>
  <p:tag name="KSO_WM_BEAUTIFY_FLAG" val="#wm#"/>
  <p:tag name="KSO_WM_UNIT_TYPE" val="i"/>
  <p:tag name="KSO_WM_UNIT_INDEX" val="21"/>
</p:tagLst>
</file>

<file path=ppt/tags/tag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44*i*1"/>
  <p:tag name="KSO_WM_TEMPLATE_CATEGORY" val="mixed"/>
  <p:tag name="KSO_WM_TEMPLATE_INDEX" val="20201941"/>
  <p:tag name="KSO_WM_UNIT_LAYERLEVEL" val="1"/>
  <p:tag name="KSO_WM_TAG_VERSION" val="1.0"/>
  <p:tag name="KSO_WM_BEAUTIFY_FLAG" val="#wm#"/>
  <p:tag name="KSO_WM_UNIT_TEXTBOXSTYLE_GUID" val="{15976938-e031-4a90-98b0-d1a15d52077f}"/>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3"/>
  <p:tag name="KSO_WM_TEMPLATE_CATEGORY" val="mixed"/>
  <p:tag name="KSO_WM_TEMPLATE_INDEX" val="20202550"/>
  <p:tag name="KSO_WM_UNIT_LAYERLEVEL" val="1"/>
  <p:tag name="KSO_WM_TAG_VERSION" val="1.0"/>
  <p:tag name="KSO_WM_BEAUTIFY_FLAG" val="#wm#"/>
  <p:tag name="KSO_WM_UNIT_TYPE" val="i"/>
  <p:tag name="KSO_WM_UNIT_INDEX" val="13"/>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4"/>
  <p:tag name="KSO_WM_TEMPLATE_CATEGORY" val="mixed"/>
  <p:tag name="KSO_WM_TEMPLATE_INDEX" val="20202550"/>
  <p:tag name="KSO_WM_UNIT_LAYERLEVEL" val="1"/>
  <p:tag name="KSO_WM_TAG_VERSION" val="1.0"/>
  <p:tag name="KSO_WM_BEAUTIFY_FLAG" val="#wm#"/>
  <p:tag name="KSO_WM_UNIT_TYPE" val="i"/>
  <p:tag name="KSO_WM_UNIT_INDEX" val="14"/>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5"/>
  <p:tag name="KSO_WM_TEMPLATE_CATEGORY" val="mixed"/>
  <p:tag name="KSO_WM_TEMPLATE_INDEX" val="20202550"/>
  <p:tag name="KSO_WM_UNIT_LAYERLEVEL" val="1"/>
  <p:tag name="KSO_WM_TAG_VERSION" val="1.0"/>
  <p:tag name="KSO_WM_BEAUTIFY_FLAG" val="#wm#"/>
  <p:tag name="KSO_WM_UNIT_TYPE" val="i"/>
  <p:tag name="KSO_WM_UNIT_INDEX" val="15"/>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6"/>
  <p:tag name="KSO_WM_TEMPLATE_CATEGORY" val="mixed"/>
  <p:tag name="KSO_WM_TEMPLATE_INDEX" val="20202550"/>
  <p:tag name="KSO_WM_UNIT_LAYERLEVEL" val="1"/>
  <p:tag name="KSO_WM_TAG_VERSION" val="1.0"/>
  <p:tag name="KSO_WM_BEAUTIFY_FLAG" val="#wm#"/>
  <p:tag name="KSO_WM_UNIT_TYPE" val="i"/>
  <p:tag name="KSO_WM_UNIT_INDEX" val="16"/>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1"/>
  <p:tag name="KSO_WM_TEMPLATE_CATEGORY" val="mixed"/>
  <p:tag name="KSO_WM_TEMPLATE_INDEX" val="20202550"/>
  <p:tag name="KSO_WM_UNIT_LAYERLEVEL" val="1"/>
  <p:tag name="KSO_WM_TAG_VERSION" val="1.0"/>
  <p:tag name="KSO_WM_BEAUTIFY_FLAG" val="#wm#"/>
  <p:tag name="KSO_WM_UNIT_TYPE" val="i"/>
  <p:tag name="KSO_WM_UNIT_INDEX" val="1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8"/>
  <p:tag name="KSO_WM_TEMPLATE_CATEGORY" val="mixed"/>
  <p:tag name="KSO_WM_TEMPLATE_INDEX" val="20202550"/>
  <p:tag name="KSO_WM_UNIT_LAYERLEVEL" val="1"/>
  <p:tag name="KSO_WM_TAG_VERSION" val="1.0"/>
  <p:tag name="KSO_WM_BEAUTIFY_FLAG" val="#wm#"/>
  <p:tag name="KSO_WM_UNIT_TYPE" val="i"/>
  <p:tag name="KSO_WM_UNIT_INDEX" val="8"/>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9"/>
  <p:tag name="KSO_WM_TEMPLATE_CATEGORY" val="mixed"/>
  <p:tag name="KSO_WM_TEMPLATE_INDEX" val="20202550"/>
  <p:tag name="KSO_WM_UNIT_LAYERLEVEL" val="1"/>
  <p:tag name="KSO_WM_TAG_VERSION" val="1.0"/>
  <p:tag name="KSO_WM_BEAUTIFY_FLAG" val="#wm#"/>
  <p:tag name="KSO_WM_UNIT_TYPE" val="i"/>
  <p:tag name="KSO_WM_UNIT_INDEX" val="9"/>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10"/>
  <p:tag name="KSO_WM_TEMPLATE_CATEGORY" val="mixed"/>
  <p:tag name="KSO_WM_TEMPLATE_INDEX" val="20202550"/>
  <p:tag name="KSO_WM_UNIT_LAYERLEVEL" val="1"/>
  <p:tag name="KSO_WM_TAG_VERSION" val="1.0"/>
  <p:tag name="KSO_WM_BEAUTIFY_FLAG" val="#wm#"/>
  <p:tag name="KSO_WM_UNIT_TYPE" val="i"/>
  <p:tag name="KSO_WM_UNIT_INDEX" val="1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2"/>
  <p:tag name="KSO_WM_TEMPLATE_CATEGORY" val="mixed"/>
  <p:tag name="KSO_WM_TEMPLATE_INDEX" val="20202550"/>
  <p:tag name="KSO_WM_UNIT_LAYERLEVEL" val="1"/>
  <p:tag name="KSO_WM_TAG_VERSION" val="1.0"/>
  <p:tag name="KSO_WM_BEAUTIFY_FLAG" val="#wm#"/>
  <p:tag name="KSO_WM_UNIT_TYPE" val="i"/>
  <p:tag name="KSO_WM_UNIT_INDEX"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0_1*i*6"/>
  <p:tag name="KSO_WM_TEMPLATE_CATEGORY" val="mixed"/>
  <p:tag name="KSO_WM_TEMPLATE_INDEX" val="20202550"/>
  <p:tag name="KSO_WM_UNIT_LAYERLEVEL" val="1"/>
  <p:tag name="KSO_WM_TAG_VERSION" val="1.0"/>
  <p:tag name="KSO_WM_BEAUTIFY_FLAG" val="#wm#"/>
  <p:tag name="KSO_WM_UNIT_TYPE" val="i"/>
  <p:tag name="KSO_WM_UNIT_INDEX" val="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1069</Words>
  <Application>Microsoft Office PowerPoint</Application>
  <PresentationFormat>宽屏</PresentationFormat>
  <Paragraphs>119</Paragraphs>
  <Slides>29</Slides>
  <Notes>29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微软雅黑</vt:lpstr>
      <vt:lpstr>Arial</vt:lpstr>
      <vt:lpstr>Wingdings 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 ke</dc:creator>
  <cp:lastModifiedBy>cheng ke</cp:lastModifiedBy>
  <cp:revision>56</cp:revision>
  <dcterms:created xsi:type="dcterms:W3CDTF">2020-11-16T13:32:11Z</dcterms:created>
  <dcterms:modified xsi:type="dcterms:W3CDTF">2020-11-19T10:40:29Z</dcterms:modified>
</cp:coreProperties>
</file>